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3"/>
  </p:sldMasterIdLst>
  <p:sldIdLst>
    <p:sldId id="256" r:id="rId4"/>
    <p:sldId id="257" r:id="rId5"/>
    <p:sldId id="258" r:id="rId6"/>
    <p:sldId id="261" r:id="rId7"/>
    <p:sldId id="260" r:id="rId8"/>
    <p:sldId id="264" r:id="rId9"/>
    <p:sldId id="262" r:id="rId10"/>
    <p:sldId id="269" r:id="rId11"/>
    <p:sldId id="263" r:id="rId12"/>
    <p:sldId id="265"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1" d="100"/>
          <a:sy n="71" d="100"/>
        </p:scale>
        <p:origin x="2028" y="6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74431-64D3-4B44-B045-5ECCC3001705}" type="doc">
      <dgm:prSet loTypeId="urn:microsoft.com/office/officeart/2016/7/layout/VerticalDownArrowProcess" loCatId="process" qsTypeId="urn:microsoft.com/office/officeart/2005/8/quickstyle/simple1" qsCatId="simple" csTypeId="urn:microsoft.com/office/officeart/2005/8/colors/accent1_2" csCatId="accent1"/>
      <dgm:spPr/>
      <dgm:t>
        <a:bodyPr/>
        <a:lstStyle/>
        <a:p>
          <a:endParaRPr lang="en-US"/>
        </a:p>
      </dgm:t>
    </dgm:pt>
    <dgm:pt modelId="{E31D1F1A-D7B2-41B3-82C2-AB31F57DD2C8}">
      <dgm:prSet/>
      <dgm:spPr/>
      <dgm:t>
        <a:bodyPr/>
        <a:lstStyle/>
        <a:p>
          <a:r>
            <a:rPr lang="en-US" dirty="0"/>
            <a:t>Ask</a:t>
          </a:r>
        </a:p>
      </dgm:t>
    </dgm:pt>
    <dgm:pt modelId="{86C11259-E09D-4E50-B7EF-F0CECF10952B}" type="parTrans" cxnId="{7C0E6D32-F9BE-4E5D-B33D-150552498A3C}">
      <dgm:prSet/>
      <dgm:spPr/>
      <dgm:t>
        <a:bodyPr/>
        <a:lstStyle/>
        <a:p>
          <a:endParaRPr lang="en-US"/>
        </a:p>
      </dgm:t>
    </dgm:pt>
    <dgm:pt modelId="{7776C164-6D61-4A91-B363-286B9A69CA6F}" type="sibTrans" cxnId="{7C0E6D32-F9BE-4E5D-B33D-150552498A3C}">
      <dgm:prSet/>
      <dgm:spPr/>
      <dgm:t>
        <a:bodyPr/>
        <a:lstStyle/>
        <a:p>
          <a:endParaRPr lang="en-US"/>
        </a:p>
      </dgm:t>
    </dgm:pt>
    <dgm:pt modelId="{625FDBB3-F64E-4CC0-BCA7-76F1A24731B3}">
      <dgm:prSet custT="1"/>
      <dgm:spPr/>
      <dgm:t>
        <a:bodyPr/>
        <a:lstStyle/>
        <a:p>
          <a:r>
            <a:rPr lang="en-US" sz="2400" dirty="0"/>
            <a:t>Ask Employee / Ask the Employer</a:t>
          </a:r>
        </a:p>
      </dgm:t>
    </dgm:pt>
    <dgm:pt modelId="{873ADDEC-9096-4C6B-8EBE-B4A4B94FA510}" type="parTrans" cxnId="{EBC8562F-CCDC-4035-8DF9-912A3E3F3088}">
      <dgm:prSet/>
      <dgm:spPr/>
      <dgm:t>
        <a:bodyPr/>
        <a:lstStyle/>
        <a:p>
          <a:endParaRPr lang="en-US"/>
        </a:p>
      </dgm:t>
    </dgm:pt>
    <dgm:pt modelId="{1D161D55-16AC-4D79-935E-219EB6A62834}" type="sibTrans" cxnId="{EBC8562F-CCDC-4035-8DF9-912A3E3F3088}">
      <dgm:prSet/>
      <dgm:spPr/>
      <dgm:t>
        <a:bodyPr/>
        <a:lstStyle/>
        <a:p>
          <a:endParaRPr lang="en-US"/>
        </a:p>
      </dgm:t>
    </dgm:pt>
    <dgm:pt modelId="{AFEB6EB0-07D8-4804-9DA6-737DA1B5BB89}">
      <dgm:prSet/>
      <dgm:spPr/>
      <dgm:t>
        <a:bodyPr/>
        <a:lstStyle/>
        <a:p>
          <a:r>
            <a:rPr lang="en-US" dirty="0"/>
            <a:t>Use</a:t>
          </a:r>
        </a:p>
      </dgm:t>
    </dgm:pt>
    <dgm:pt modelId="{06192154-2BF7-4E0D-A137-728E2F9B9FD8}" type="parTrans" cxnId="{FC5FB3D9-731B-459C-8D1A-FFE81B1B6BB9}">
      <dgm:prSet/>
      <dgm:spPr/>
      <dgm:t>
        <a:bodyPr/>
        <a:lstStyle/>
        <a:p>
          <a:endParaRPr lang="en-US"/>
        </a:p>
      </dgm:t>
    </dgm:pt>
    <dgm:pt modelId="{CC7FED0F-C887-45F4-8BCC-C1791E905434}" type="sibTrans" cxnId="{FC5FB3D9-731B-459C-8D1A-FFE81B1B6BB9}">
      <dgm:prSet/>
      <dgm:spPr/>
      <dgm:t>
        <a:bodyPr/>
        <a:lstStyle/>
        <a:p>
          <a:endParaRPr lang="en-US"/>
        </a:p>
      </dgm:t>
    </dgm:pt>
    <dgm:pt modelId="{C536B29F-81EC-43DC-97AD-65F2A28ED363}">
      <dgm:prSet custT="1"/>
      <dgm:spPr/>
      <dgm:t>
        <a:bodyPr/>
        <a:lstStyle/>
        <a:p>
          <a:r>
            <a:rPr lang="en-US" sz="2400" dirty="0"/>
            <a:t>Use Employee’s Career Plan</a:t>
          </a:r>
        </a:p>
      </dgm:t>
    </dgm:pt>
    <dgm:pt modelId="{7FA4F000-6EB8-4D9E-A33E-B2C8E7B86CB9}" type="parTrans" cxnId="{99F64994-5858-4A10-B84A-902DBD5AE8C6}">
      <dgm:prSet/>
      <dgm:spPr/>
      <dgm:t>
        <a:bodyPr/>
        <a:lstStyle/>
        <a:p>
          <a:endParaRPr lang="en-US"/>
        </a:p>
      </dgm:t>
    </dgm:pt>
    <dgm:pt modelId="{0AD92939-F2E3-4BB1-BD52-7DA729470A6E}" type="sibTrans" cxnId="{99F64994-5858-4A10-B84A-902DBD5AE8C6}">
      <dgm:prSet/>
      <dgm:spPr/>
      <dgm:t>
        <a:bodyPr/>
        <a:lstStyle/>
        <a:p>
          <a:endParaRPr lang="en-US"/>
        </a:p>
      </dgm:t>
    </dgm:pt>
    <dgm:pt modelId="{CFCB2B0D-2E5A-4CAD-84E3-84A247BA154C}">
      <dgm:prSet/>
      <dgm:spPr/>
      <dgm:t>
        <a:bodyPr/>
        <a:lstStyle/>
        <a:p>
          <a:r>
            <a:rPr lang="en-US"/>
            <a:t>Ensure</a:t>
          </a:r>
        </a:p>
      </dgm:t>
    </dgm:pt>
    <dgm:pt modelId="{EC4E1631-6D57-4544-8FA7-113481120AC9}" type="parTrans" cxnId="{7D9EE3E1-99C8-4701-A1E1-85C47A685D3E}">
      <dgm:prSet/>
      <dgm:spPr/>
      <dgm:t>
        <a:bodyPr/>
        <a:lstStyle/>
        <a:p>
          <a:endParaRPr lang="en-US"/>
        </a:p>
      </dgm:t>
    </dgm:pt>
    <dgm:pt modelId="{F2C5BB60-78C2-42F7-879C-B45259720034}" type="sibTrans" cxnId="{7D9EE3E1-99C8-4701-A1E1-85C47A685D3E}">
      <dgm:prSet/>
      <dgm:spPr/>
      <dgm:t>
        <a:bodyPr/>
        <a:lstStyle/>
        <a:p>
          <a:endParaRPr lang="en-US"/>
        </a:p>
      </dgm:t>
    </dgm:pt>
    <dgm:pt modelId="{FE9476E8-C7BA-479B-B213-52AA034FCAF1}">
      <dgm:prSet custT="1"/>
      <dgm:spPr/>
      <dgm:t>
        <a:bodyPr/>
        <a:lstStyle/>
        <a:p>
          <a:r>
            <a:rPr lang="en-US" sz="2400" dirty="0"/>
            <a:t>Ensure Career Plan is Current</a:t>
          </a:r>
        </a:p>
      </dgm:t>
    </dgm:pt>
    <dgm:pt modelId="{82508390-6362-4D65-9529-467D8AA07DC3}" type="parTrans" cxnId="{F7B46AB8-CD95-479A-9D70-AA081E56786B}">
      <dgm:prSet/>
      <dgm:spPr/>
      <dgm:t>
        <a:bodyPr/>
        <a:lstStyle/>
        <a:p>
          <a:endParaRPr lang="en-US"/>
        </a:p>
      </dgm:t>
    </dgm:pt>
    <dgm:pt modelId="{9691940D-25D4-4849-A407-3C9F794B03A7}" type="sibTrans" cxnId="{F7B46AB8-CD95-479A-9D70-AA081E56786B}">
      <dgm:prSet/>
      <dgm:spPr/>
      <dgm:t>
        <a:bodyPr/>
        <a:lstStyle/>
        <a:p>
          <a:endParaRPr lang="en-US"/>
        </a:p>
      </dgm:t>
    </dgm:pt>
    <dgm:pt modelId="{CFE446E8-5C55-423C-BD46-74629D31A5CE}">
      <dgm:prSet/>
      <dgm:spPr/>
      <dgm:t>
        <a:bodyPr/>
        <a:lstStyle/>
        <a:p>
          <a:r>
            <a:rPr lang="en-US"/>
            <a:t>Ask</a:t>
          </a:r>
        </a:p>
      </dgm:t>
    </dgm:pt>
    <dgm:pt modelId="{3183ADC3-4D33-4B10-BEDE-1CD7CAFC2236}" type="parTrans" cxnId="{C5D36BDC-2474-499F-8C30-9897433DE112}">
      <dgm:prSet/>
      <dgm:spPr/>
      <dgm:t>
        <a:bodyPr/>
        <a:lstStyle/>
        <a:p>
          <a:endParaRPr lang="en-US"/>
        </a:p>
      </dgm:t>
    </dgm:pt>
    <dgm:pt modelId="{BB4F6C16-7CC0-4ED3-93C0-C109331B53AA}" type="sibTrans" cxnId="{C5D36BDC-2474-499F-8C30-9897433DE112}">
      <dgm:prSet/>
      <dgm:spPr/>
      <dgm:t>
        <a:bodyPr/>
        <a:lstStyle/>
        <a:p>
          <a:endParaRPr lang="en-US"/>
        </a:p>
      </dgm:t>
    </dgm:pt>
    <dgm:pt modelId="{71E4E0F0-5BD2-4696-ABC0-6045C9922550}">
      <dgm:prSet custT="1"/>
      <dgm:spPr/>
      <dgm:t>
        <a:bodyPr/>
        <a:lstStyle/>
        <a:p>
          <a:r>
            <a:rPr lang="en-US" sz="2400" dirty="0"/>
            <a:t>Ask Family Members About their Expectations</a:t>
          </a:r>
        </a:p>
      </dgm:t>
    </dgm:pt>
    <dgm:pt modelId="{BA4BE403-373D-4376-9602-E737AC8EA0C3}" type="parTrans" cxnId="{0C1671E3-E084-4878-A7A7-B338ABE25699}">
      <dgm:prSet/>
      <dgm:spPr/>
      <dgm:t>
        <a:bodyPr/>
        <a:lstStyle/>
        <a:p>
          <a:endParaRPr lang="en-US"/>
        </a:p>
      </dgm:t>
    </dgm:pt>
    <dgm:pt modelId="{51329962-544E-4071-9761-5FE22BB63636}" type="sibTrans" cxnId="{0C1671E3-E084-4878-A7A7-B338ABE25699}">
      <dgm:prSet/>
      <dgm:spPr/>
      <dgm:t>
        <a:bodyPr/>
        <a:lstStyle/>
        <a:p>
          <a:endParaRPr lang="en-US"/>
        </a:p>
      </dgm:t>
    </dgm:pt>
    <dgm:pt modelId="{0FAAB8C8-6A45-4CB3-90D6-A0BABFFADF65}">
      <dgm:prSet/>
      <dgm:spPr/>
      <dgm:t>
        <a:bodyPr/>
        <a:lstStyle/>
        <a:p>
          <a:r>
            <a:rPr lang="en-US" dirty="0"/>
            <a:t>Evaluate</a:t>
          </a:r>
        </a:p>
      </dgm:t>
    </dgm:pt>
    <dgm:pt modelId="{0DF63373-B32B-4FEC-A074-EF2AE696D9D8}" type="parTrans" cxnId="{F44AF941-9F8D-4F76-94A5-D5AB975B01A9}">
      <dgm:prSet/>
      <dgm:spPr/>
      <dgm:t>
        <a:bodyPr/>
        <a:lstStyle/>
        <a:p>
          <a:endParaRPr lang="en-US"/>
        </a:p>
      </dgm:t>
    </dgm:pt>
    <dgm:pt modelId="{8964D764-5BB8-4848-B97B-B1625037DF1C}" type="sibTrans" cxnId="{F44AF941-9F8D-4F76-94A5-D5AB975B01A9}">
      <dgm:prSet/>
      <dgm:spPr/>
      <dgm:t>
        <a:bodyPr/>
        <a:lstStyle/>
        <a:p>
          <a:endParaRPr lang="en-US"/>
        </a:p>
      </dgm:t>
    </dgm:pt>
    <dgm:pt modelId="{2FE8D301-8D1F-4758-90A1-0F4255355D76}">
      <dgm:prSet custT="1"/>
      <dgm:spPr/>
      <dgm:t>
        <a:bodyPr/>
        <a:lstStyle/>
        <a:p>
          <a:r>
            <a:rPr lang="en-US" sz="2400" dirty="0"/>
            <a:t>Evaluate Data</a:t>
          </a:r>
        </a:p>
      </dgm:t>
    </dgm:pt>
    <dgm:pt modelId="{F12A2913-5C0F-4DB8-A703-7505735C035C}" type="parTrans" cxnId="{EF10ACC6-C388-4914-8B14-33C872DB4E8A}">
      <dgm:prSet/>
      <dgm:spPr/>
      <dgm:t>
        <a:bodyPr/>
        <a:lstStyle/>
        <a:p>
          <a:endParaRPr lang="en-US"/>
        </a:p>
      </dgm:t>
    </dgm:pt>
    <dgm:pt modelId="{50933039-76E8-4826-85EF-6A0F1819A2AB}" type="sibTrans" cxnId="{EF10ACC6-C388-4914-8B14-33C872DB4E8A}">
      <dgm:prSet/>
      <dgm:spPr/>
      <dgm:t>
        <a:bodyPr/>
        <a:lstStyle/>
        <a:p>
          <a:endParaRPr lang="en-US"/>
        </a:p>
      </dgm:t>
    </dgm:pt>
    <dgm:pt modelId="{602909C9-CB4F-42AF-B36C-DBD8CA034892}">
      <dgm:prSet/>
      <dgm:spPr/>
      <dgm:t>
        <a:bodyPr/>
        <a:lstStyle/>
        <a:p>
          <a:r>
            <a:rPr lang="en-US" dirty="0"/>
            <a:t>Review</a:t>
          </a:r>
        </a:p>
      </dgm:t>
    </dgm:pt>
    <dgm:pt modelId="{5777DDEA-77D4-4643-BDE5-B1D05C94DABC}" type="parTrans" cxnId="{262B427F-87E3-4FF7-B736-FF92B892E382}">
      <dgm:prSet/>
      <dgm:spPr/>
      <dgm:t>
        <a:bodyPr/>
        <a:lstStyle/>
        <a:p>
          <a:endParaRPr lang="en-US"/>
        </a:p>
      </dgm:t>
    </dgm:pt>
    <dgm:pt modelId="{997A0CBF-7C7E-4026-A727-F03819BB7ED4}" type="sibTrans" cxnId="{262B427F-87E3-4FF7-B736-FF92B892E382}">
      <dgm:prSet/>
      <dgm:spPr/>
      <dgm:t>
        <a:bodyPr/>
        <a:lstStyle/>
        <a:p>
          <a:endParaRPr lang="en-US"/>
        </a:p>
      </dgm:t>
    </dgm:pt>
    <dgm:pt modelId="{BF5693F6-4478-4F6D-BB20-C561459196A6}">
      <dgm:prSet custT="1"/>
      <dgm:spPr/>
      <dgm:t>
        <a:bodyPr/>
        <a:lstStyle/>
        <a:p>
          <a:r>
            <a:rPr lang="en-US" sz="2400" dirty="0"/>
            <a:t>Review Previous Addressed Needs</a:t>
          </a:r>
        </a:p>
      </dgm:t>
    </dgm:pt>
    <dgm:pt modelId="{19FE9D7F-D047-485B-B55F-204D836D9011}" type="parTrans" cxnId="{CDBEE899-21C1-467D-B400-7ABBC582A10E}">
      <dgm:prSet/>
      <dgm:spPr/>
      <dgm:t>
        <a:bodyPr/>
        <a:lstStyle/>
        <a:p>
          <a:endParaRPr lang="en-US"/>
        </a:p>
      </dgm:t>
    </dgm:pt>
    <dgm:pt modelId="{83A1841D-B8D8-4A4A-9F37-73ACC54B766B}" type="sibTrans" cxnId="{CDBEE899-21C1-467D-B400-7ABBC582A10E}">
      <dgm:prSet/>
      <dgm:spPr/>
      <dgm:t>
        <a:bodyPr/>
        <a:lstStyle/>
        <a:p>
          <a:endParaRPr lang="en-US"/>
        </a:p>
      </dgm:t>
    </dgm:pt>
    <dgm:pt modelId="{CBD8062A-1FAE-4553-BB59-E04EA3573FC6}">
      <dgm:prSet/>
      <dgm:spPr/>
      <dgm:t>
        <a:bodyPr/>
        <a:lstStyle/>
        <a:p>
          <a:r>
            <a:rPr lang="en-US" dirty="0"/>
            <a:t>Develop</a:t>
          </a:r>
        </a:p>
      </dgm:t>
    </dgm:pt>
    <dgm:pt modelId="{46AEF241-F2B3-4AE0-91D9-AD826C603A23}" type="parTrans" cxnId="{A97C9756-5A83-429B-8DBD-72327C3BF29A}">
      <dgm:prSet/>
      <dgm:spPr/>
      <dgm:t>
        <a:bodyPr/>
        <a:lstStyle/>
        <a:p>
          <a:endParaRPr lang="en-US"/>
        </a:p>
      </dgm:t>
    </dgm:pt>
    <dgm:pt modelId="{83F35DBF-55DE-49E2-8B08-BD3AD494F8C1}" type="sibTrans" cxnId="{A97C9756-5A83-429B-8DBD-72327C3BF29A}">
      <dgm:prSet/>
      <dgm:spPr/>
      <dgm:t>
        <a:bodyPr/>
        <a:lstStyle/>
        <a:p>
          <a:endParaRPr lang="en-US"/>
        </a:p>
      </dgm:t>
    </dgm:pt>
    <dgm:pt modelId="{24D1FD85-814D-4503-9612-84FE3F7B18C6}">
      <dgm:prSet custT="1"/>
      <dgm:spPr/>
      <dgm:t>
        <a:bodyPr/>
        <a:lstStyle/>
        <a:p>
          <a:r>
            <a:rPr lang="en-US" sz="2400" dirty="0"/>
            <a:t>Develop List of Past, Present, and Future Areas of Need</a:t>
          </a:r>
        </a:p>
      </dgm:t>
    </dgm:pt>
    <dgm:pt modelId="{CDBA4E26-6646-451F-BEFA-9C75E530F2F6}" type="parTrans" cxnId="{60E024EF-FB01-43E5-B3A7-5781B311CEE9}">
      <dgm:prSet/>
      <dgm:spPr/>
      <dgm:t>
        <a:bodyPr/>
        <a:lstStyle/>
        <a:p>
          <a:endParaRPr lang="en-US"/>
        </a:p>
      </dgm:t>
    </dgm:pt>
    <dgm:pt modelId="{FBE0642A-94AF-4FAE-B197-949BE4CDE853}" type="sibTrans" cxnId="{60E024EF-FB01-43E5-B3A7-5781B311CEE9}">
      <dgm:prSet/>
      <dgm:spPr/>
      <dgm:t>
        <a:bodyPr/>
        <a:lstStyle/>
        <a:p>
          <a:endParaRPr lang="en-US"/>
        </a:p>
      </dgm:t>
    </dgm:pt>
    <dgm:pt modelId="{D5EDEBEB-D868-4682-9EC8-B4816F649A8F}" type="pres">
      <dgm:prSet presAssocID="{9C474431-64D3-4B44-B045-5ECCC3001705}" presName="Name0" presStyleCnt="0">
        <dgm:presLayoutVars>
          <dgm:dir/>
          <dgm:animLvl val="lvl"/>
          <dgm:resizeHandles val="exact"/>
        </dgm:presLayoutVars>
      </dgm:prSet>
      <dgm:spPr/>
    </dgm:pt>
    <dgm:pt modelId="{C77312AE-A049-422A-A454-7169E71EC6CF}" type="pres">
      <dgm:prSet presAssocID="{CBD8062A-1FAE-4553-BB59-E04EA3573FC6}" presName="boxAndChildren" presStyleCnt="0"/>
      <dgm:spPr/>
    </dgm:pt>
    <dgm:pt modelId="{0D90A683-E77F-4EBD-BE65-863666248B3E}" type="pres">
      <dgm:prSet presAssocID="{CBD8062A-1FAE-4553-BB59-E04EA3573FC6}" presName="parentTextBox" presStyleLbl="alignNode1" presStyleIdx="0" presStyleCnt="7"/>
      <dgm:spPr/>
    </dgm:pt>
    <dgm:pt modelId="{86CF4AE0-6311-40A8-A446-3E0FDAC15554}" type="pres">
      <dgm:prSet presAssocID="{CBD8062A-1FAE-4553-BB59-E04EA3573FC6}" presName="descendantBox" presStyleLbl="bgAccFollowNode1" presStyleIdx="0" presStyleCnt="7"/>
      <dgm:spPr/>
    </dgm:pt>
    <dgm:pt modelId="{5790DA06-7200-4DF2-B925-6FB082C6F4DC}" type="pres">
      <dgm:prSet presAssocID="{997A0CBF-7C7E-4026-A727-F03819BB7ED4}" presName="sp" presStyleCnt="0"/>
      <dgm:spPr/>
    </dgm:pt>
    <dgm:pt modelId="{1B937457-A424-4BB8-A925-020707ED27DA}" type="pres">
      <dgm:prSet presAssocID="{602909C9-CB4F-42AF-B36C-DBD8CA034892}" presName="arrowAndChildren" presStyleCnt="0"/>
      <dgm:spPr/>
    </dgm:pt>
    <dgm:pt modelId="{DEDB531D-A17E-443F-A614-AAC648300B36}" type="pres">
      <dgm:prSet presAssocID="{602909C9-CB4F-42AF-B36C-DBD8CA034892}" presName="parentTextArrow" presStyleLbl="node1" presStyleIdx="0" presStyleCnt="0"/>
      <dgm:spPr/>
    </dgm:pt>
    <dgm:pt modelId="{84D71C10-CFCE-4E24-9E7A-793103C8A7FC}" type="pres">
      <dgm:prSet presAssocID="{602909C9-CB4F-42AF-B36C-DBD8CA034892}" presName="arrow" presStyleLbl="alignNode1" presStyleIdx="1" presStyleCnt="7"/>
      <dgm:spPr/>
    </dgm:pt>
    <dgm:pt modelId="{0694B2DA-DB45-49AC-8250-8913A2FCEDDF}" type="pres">
      <dgm:prSet presAssocID="{602909C9-CB4F-42AF-B36C-DBD8CA034892}" presName="descendantArrow" presStyleLbl="bgAccFollowNode1" presStyleIdx="1" presStyleCnt="7"/>
      <dgm:spPr/>
    </dgm:pt>
    <dgm:pt modelId="{C4F102BC-07DB-49E1-A615-8C7EBB4B294B}" type="pres">
      <dgm:prSet presAssocID="{8964D764-5BB8-4848-B97B-B1625037DF1C}" presName="sp" presStyleCnt="0"/>
      <dgm:spPr/>
    </dgm:pt>
    <dgm:pt modelId="{7F799563-B591-4961-87E4-C60585B04EF4}" type="pres">
      <dgm:prSet presAssocID="{0FAAB8C8-6A45-4CB3-90D6-A0BABFFADF65}" presName="arrowAndChildren" presStyleCnt="0"/>
      <dgm:spPr/>
    </dgm:pt>
    <dgm:pt modelId="{26BA72DE-D966-4E90-B4DD-91B409BE0E82}" type="pres">
      <dgm:prSet presAssocID="{0FAAB8C8-6A45-4CB3-90D6-A0BABFFADF65}" presName="parentTextArrow" presStyleLbl="node1" presStyleIdx="0" presStyleCnt="0"/>
      <dgm:spPr/>
    </dgm:pt>
    <dgm:pt modelId="{B70BCD9E-EF5A-469C-87F2-FE312B49529B}" type="pres">
      <dgm:prSet presAssocID="{0FAAB8C8-6A45-4CB3-90D6-A0BABFFADF65}" presName="arrow" presStyleLbl="alignNode1" presStyleIdx="2" presStyleCnt="7"/>
      <dgm:spPr/>
    </dgm:pt>
    <dgm:pt modelId="{0A54BD7C-42AC-4B77-8707-80948565D04F}" type="pres">
      <dgm:prSet presAssocID="{0FAAB8C8-6A45-4CB3-90D6-A0BABFFADF65}" presName="descendantArrow" presStyleLbl="bgAccFollowNode1" presStyleIdx="2" presStyleCnt="7"/>
      <dgm:spPr/>
    </dgm:pt>
    <dgm:pt modelId="{144588DD-892B-4CD2-B1B6-E6B4794C3C21}" type="pres">
      <dgm:prSet presAssocID="{BB4F6C16-7CC0-4ED3-93C0-C109331B53AA}" presName="sp" presStyleCnt="0"/>
      <dgm:spPr/>
    </dgm:pt>
    <dgm:pt modelId="{3B5081BB-1FDC-4164-9EFC-B8B6FFAF33A2}" type="pres">
      <dgm:prSet presAssocID="{CFE446E8-5C55-423C-BD46-74629D31A5CE}" presName="arrowAndChildren" presStyleCnt="0"/>
      <dgm:spPr/>
    </dgm:pt>
    <dgm:pt modelId="{AF1D761B-B8D0-40F7-A109-D6AC8FD8120E}" type="pres">
      <dgm:prSet presAssocID="{CFE446E8-5C55-423C-BD46-74629D31A5CE}" presName="parentTextArrow" presStyleLbl="node1" presStyleIdx="0" presStyleCnt="0"/>
      <dgm:spPr/>
    </dgm:pt>
    <dgm:pt modelId="{7C51F39A-5DCD-41A6-BFC0-455BA7B506F0}" type="pres">
      <dgm:prSet presAssocID="{CFE446E8-5C55-423C-BD46-74629D31A5CE}" presName="arrow" presStyleLbl="alignNode1" presStyleIdx="3" presStyleCnt="7"/>
      <dgm:spPr/>
    </dgm:pt>
    <dgm:pt modelId="{F8A85314-9135-4376-B1E7-0A15127704F0}" type="pres">
      <dgm:prSet presAssocID="{CFE446E8-5C55-423C-BD46-74629D31A5CE}" presName="descendantArrow" presStyleLbl="bgAccFollowNode1" presStyleIdx="3" presStyleCnt="7"/>
      <dgm:spPr/>
    </dgm:pt>
    <dgm:pt modelId="{764CCA62-9FB6-484B-ADE7-615ADA200909}" type="pres">
      <dgm:prSet presAssocID="{F2C5BB60-78C2-42F7-879C-B45259720034}" presName="sp" presStyleCnt="0"/>
      <dgm:spPr/>
    </dgm:pt>
    <dgm:pt modelId="{1CE4AF75-3516-4CD3-AF67-7B941FDA08B5}" type="pres">
      <dgm:prSet presAssocID="{CFCB2B0D-2E5A-4CAD-84E3-84A247BA154C}" presName="arrowAndChildren" presStyleCnt="0"/>
      <dgm:spPr/>
    </dgm:pt>
    <dgm:pt modelId="{9A3A856B-4778-4F2C-8D45-06DF78C97CAB}" type="pres">
      <dgm:prSet presAssocID="{CFCB2B0D-2E5A-4CAD-84E3-84A247BA154C}" presName="parentTextArrow" presStyleLbl="node1" presStyleIdx="0" presStyleCnt="0"/>
      <dgm:spPr/>
    </dgm:pt>
    <dgm:pt modelId="{61A3CB79-EAA1-4BF9-A1B4-539C1C85DF28}" type="pres">
      <dgm:prSet presAssocID="{CFCB2B0D-2E5A-4CAD-84E3-84A247BA154C}" presName="arrow" presStyleLbl="alignNode1" presStyleIdx="4" presStyleCnt="7"/>
      <dgm:spPr/>
    </dgm:pt>
    <dgm:pt modelId="{AD97EED7-8AD0-4D69-8897-08D9BC3D6A99}" type="pres">
      <dgm:prSet presAssocID="{CFCB2B0D-2E5A-4CAD-84E3-84A247BA154C}" presName="descendantArrow" presStyleLbl="bgAccFollowNode1" presStyleIdx="4" presStyleCnt="7"/>
      <dgm:spPr/>
    </dgm:pt>
    <dgm:pt modelId="{9185AA0B-520E-425C-9A53-758B5747CADC}" type="pres">
      <dgm:prSet presAssocID="{CC7FED0F-C887-45F4-8BCC-C1791E905434}" presName="sp" presStyleCnt="0"/>
      <dgm:spPr/>
    </dgm:pt>
    <dgm:pt modelId="{4362F3BA-6123-435D-9F90-93629E047C5D}" type="pres">
      <dgm:prSet presAssocID="{AFEB6EB0-07D8-4804-9DA6-737DA1B5BB89}" presName="arrowAndChildren" presStyleCnt="0"/>
      <dgm:spPr/>
    </dgm:pt>
    <dgm:pt modelId="{301D4236-2407-46E7-8EC7-0BB7CE342076}" type="pres">
      <dgm:prSet presAssocID="{AFEB6EB0-07D8-4804-9DA6-737DA1B5BB89}" presName="parentTextArrow" presStyleLbl="node1" presStyleIdx="0" presStyleCnt="0"/>
      <dgm:spPr/>
    </dgm:pt>
    <dgm:pt modelId="{9CB9D083-F386-4023-BF83-6477BE6BC48E}" type="pres">
      <dgm:prSet presAssocID="{AFEB6EB0-07D8-4804-9DA6-737DA1B5BB89}" presName="arrow" presStyleLbl="alignNode1" presStyleIdx="5" presStyleCnt="7"/>
      <dgm:spPr/>
    </dgm:pt>
    <dgm:pt modelId="{8A83F628-4DF1-4545-B367-8F211739F96F}" type="pres">
      <dgm:prSet presAssocID="{AFEB6EB0-07D8-4804-9DA6-737DA1B5BB89}" presName="descendantArrow" presStyleLbl="bgAccFollowNode1" presStyleIdx="5" presStyleCnt="7" custLinFactNeighborX="17564"/>
      <dgm:spPr/>
    </dgm:pt>
    <dgm:pt modelId="{4FD1076B-943C-4B30-BD34-480738310F33}" type="pres">
      <dgm:prSet presAssocID="{7776C164-6D61-4A91-B363-286B9A69CA6F}" presName="sp" presStyleCnt="0"/>
      <dgm:spPr/>
    </dgm:pt>
    <dgm:pt modelId="{6E257859-F86B-44C5-A414-48C478CECBCC}" type="pres">
      <dgm:prSet presAssocID="{E31D1F1A-D7B2-41B3-82C2-AB31F57DD2C8}" presName="arrowAndChildren" presStyleCnt="0"/>
      <dgm:spPr/>
    </dgm:pt>
    <dgm:pt modelId="{D2675258-F011-4BEE-9158-BB747FE553BF}" type="pres">
      <dgm:prSet presAssocID="{E31D1F1A-D7B2-41B3-82C2-AB31F57DD2C8}" presName="parentTextArrow" presStyleLbl="node1" presStyleIdx="0" presStyleCnt="0"/>
      <dgm:spPr/>
    </dgm:pt>
    <dgm:pt modelId="{413415EC-57FA-44C4-B357-223FDCC47D6A}" type="pres">
      <dgm:prSet presAssocID="{E31D1F1A-D7B2-41B3-82C2-AB31F57DD2C8}" presName="arrow" presStyleLbl="alignNode1" presStyleIdx="6" presStyleCnt="7"/>
      <dgm:spPr/>
    </dgm:pt>
    <dgm:pt modelId="{0DFBF177-7051-4DDD-8323-19C017DE3A3D}" type="pres">
      <dgm:prSet presAssocID="{E31D1F1A-D7B2-41B3-82C2-AB31F57DD2C8}" presName="descendantArrow" presStyleLbl="bgAccFollowNode1" presStyleIdx="6" presStyleCnt="7"/>
      <dgm:spPr/>
    </dgm:pt>
  </dgm:ptLst>
  <dgm:cxnLst>
    <dgm:cxn modelId="{B5B4A908-48A7-4B7D-92F1-FDC3E459ECB6}" type="presOf" srcId="{AFEB6EB0-07D8-4804-9DA6-737DA1B5BB89}" destId="{9CB9D083-F386-4023-BF83-6477BE6BC48E}" srcOrd="1" destOrd="0" presId="urn:microsoft.com/office/officeart/2016/7/layout/VerticalDownArrowProcess"/>
    <dgm:cxn modelId="{AB751618-1407-4E87-9C70-C4AA368C8EC6}" type="presOf" srcId="{0FAAB8C8-6A45-4CB3-90D6-A0BABFFADF65}" destId="{26BA72DE-D966-4E90-B4DD-91B409BE0E82}" srcOrd="0" destOrd="0" presId="urn:microsoft.com/office/officeart/2016/7/layout/VerticalDownArrowProcess"/>
    <dgm:cxn modelId="{F5F2CF2A-584D-4C4B-AE28-98EA7F777A54}" type="presOf" srcId="{602909C9-CB4F-42AF-B36C-DBD8CA034892}" destId="{84D71C10-CFCE-4E24-9E7A-793103C8A7FC}" srcOrd="1" destOrd="0" presId="urn:microsoft.com/office/officeart/2016/7/layout/VerticalDownArrowProcess"/>
    <dgm:cxn modelId="{EBC8562F-CCDC-4035-8DF9-912A3E3F3088}" srcId="{E31D1F1A-D7B2-41B3-82C2-AB31F57DD2C8}" destId="{625FDBB3-F64E-4CC0-BCA7-76F1A24731B3}" srcOrd="0" destOrd="0" parTransId="{873ADDEC-9096-4C6B-8EBE-B4A4B94FA510}" sibTransId="{1D161D55-16AC-4D79-935E-219EB6A62834}"/>
    <dgm:cxn modelId="{7C0E6D32-F9BE-4E5D-B33D-150552498A3C}" srcId="{9C474431-64D3-4B44-B045-5ECCC3001705}" destId="{E31D1F1A-D7B2-41B3-82C2-AB31F57DD2C8}" srcOrd="0" destOrd="0" parTransId="{86C11259-E09D-4E50-B7EF-F0CECF10952B}" sibTransId="{7776C164-6D61-4A91-B363-286B9A69CA6F}"/>
    <dgm:cxn modelId="{6AA9973C-7A37-4A37-984E-5813CEBC813A}" type="presOf" srcId="{0FAAB8C8-6A45-4CB3-90D6-A0BABFFADF65}" destId="{B70BCD9E-EF5A-469C-87F2-FE312B49529B}" srcOrd="1" destOrd="0" presId="urn:microsoft.com/office/officeart/2016/7/layout/VerticalDownArrowProcess"/>
    <dgm:cxn modelId="{F44AF941-9F8D-4F76-94A5-D5AB975B01A9}" srcId="{9C474431-64D3-4B44-B045-5ECCC3001705}" destId="{0FAAB8C8-6A45-4CB3-90D6-A0BABFFADF65}" srcOrd="4" destOrd="0" parTransId="{0DF63373-B32B-4FEC-A074-EF2AE696D9D8}" sibTransId="{8964D764-5BB8-4848-B97B-B1625037DF1C}"/>
    <dgm:cxn modelId="{9734C564-6AC6-4056-99DC-DBA73906AFA8}" type="presOf" srcId="{E31D1F1A-D7B2-41B3-82C2-AB31F57DD2C8}" destId="{413415EC-57FA-44C4-B357-223FDCC47D6A}" srcOrd="1" destOrd="0" presId="urn:microsoft.com/office/officeart/2016/7/layout/VerticalDownArrowProcess"/>
    <dgm:cxn modelId="{8EE7E64E-C20C-498B-A7B3-70E5C018C253}" type="presOf" srcId="{2FE8D301-8D1F-4758-90A1-0F4255355D76}" destId="{0A54BD7C-42AC-4B77-8707-80948565D04F}" srcOrd="0" destOrd="0" presId="urn:microsoft.com/office/officeart/2016/7/layout/VerticalDownArrowProcess"/>
    <dgm:cxn modelId="{A97C9756-5A83-429B-8DBD-72327C3BF29A}" srcId="{9C474431-64D3-4B44-B045-5ECCC3001705}" destId="{CBD8062A-1FAE-4553-BB59-E04EA3573FC6}" srcOrd="6" destOrd="0" parTransId="{46AEF241-F2B3-4AE0-91D9-AD826C603A23}" sibTransId="{83F35DBF-55DE-49E2-8B08-BD3AD494F8C1}"/>
    <dgm:cxn modelId="{82462E7F-AC31-4D6E-9FB5-6E91C537C69D}" type="presOf" srcId="{CBD8062A-1FAE-4553-BB59-E04EA3573FC6}" destId="{0D90A683-E77F-4EBD-BE65-863666248B3E}" srcOrd="0" destOrd="0" presId="urn:microsoft.com/office/officeart/2016/7/layout/VerticalDownArrowProcess"/>
    <dgm:cxn modelId="{262B427F-87E3-4FF7-B736-FF92B892E382}" srcId="{9C474431-64D3-4B44-B045-5ECCC3001705}" destId="{602909C9-CB4F-42AF-B36C-DBD8CA034892}" srcOrd="5" destOrd="0" parTransId="{5777DDEA-77D4-4643-BDE5-B1D05C94DABC}" sibTransId="{997A0CBF-7C7E-4026-A727-F03819BB7ED4}"/>
    <dgm:cxn modelId="{02CBA184-D7D3-4C59-B102-941B2B18826D}" type="presOf" srcId="{C536B29F-81EC-43DC-97AD-65F2A28ED363}" destId="{8A83F628-4DF1-4545-B367-8F211739F96F}" srcOrd="0" destOrd="0" presId="urn:microsoft.com/office/officeart/2016/7/layout/VerticalDownArrowProcess"/>
    <dgm:cxn modelId="{4969CF90-4815-40EA-AB52-7AB2E434F932}" type="presOf" srcId="{CFCB2B0D-2E5A-4CAD-84E3-84A247BA154C}" destId="{61A3CB79-EAA1-4BF9-A1B4-539C1C85DF28}" srcOrd="1" destOrd="0" presId="urn:microsoft.com/office/officeart/2016/7/layout/VerticalDownArrowProcess"/>
    <dgm:cxn modelId="{99F64994-5858-4A10-B84A-902DBD5AE8C6}" srcId="{AFEB6EB0-07D8-4804-9DA6-737DA1B5BB89}" destId="{C536B29F-81EC-43DC-97AD-65F2A28ED363}" srcOrd="0" destOrd="0" parTransId="{7FA4F000-6EB8-4D9E-A33E-B2C8E7B86CB9}" sibTransId="{0AD92939-F2E3-4BB1-BD52-7DA729470A6E}"/>
    <dgm:cxn modelId="{CDBEE899-21C1-467D-B400-7ABBC582A10E}" srcId="{602909C9-CB4F-42AF-B36C-DBD8CA034892}" destId="{BF5693F6-4478-4F6D-BB20-C561459196A6}" srcOrd="0" destOrd="0" parTransId="{19FE9D7F-D047-485B-B55F-204D836D9011}" sibTransId="{83A1841D-B8D8-4A4A-9F37-73ACC54B766B}"/>
    <dgm:cxn modelId="{8071BC9A-2987-4466-A215-BA7B5CC5EE02}" type="presOf" srcId="{AFEB6EB0-07D8-4804-9DA6-737DA1B5BB89}" destId="{301D4236-2407-46E7-8EC7-0BB7CE342076}" srcOrd="0" destOrd="0" presId="urn:microsoft.com/office/officeart/2016/7/layout/VerticalDownArrowProcess"/>
    <dgm:cxn modelId="{3B0C67A4-66E7-4116-BB49-5F966FD53A09}" type="presOf" srcId="{CFE446E8-5C55-423C-BD46-74629D31A5CE}" destId="{AF1D761B-B8D0-40F7-A109-D6AC8FD8120E}" srcOrd="0" destOrd="0" presId="urn:microsoft.com/office/officeart/2016/7/layout/VerticalDownArrowProcess"/>
    <dgm:cxn modelId="{C199D7B0-EED9-4B22-B0A3-5400BB0823AF}" type="presOf" srcId="{FE9476E8-C7BA-479B-B213-52AA034FCAF1}" destId="{AD97EED7-8AD0-4D69-8897-08D9BC3D6A99}" srcOrd="0" destOrd="0" presId="urn:microsoft.com/office/officeart/2016/7/layout/VerticalDownArrowProcess"/>
    <dgm:cxn modelId="{6C2ACFB5-2032-49C4-BAC8-DCBC3765EC9A}" type="presOf" srcId="{BF5693F6-4478-4F6D-BB20-C561459196A6}" destId="{0694B2DA-DB45-49AC-8250-8913A2FCEDDF}" srcOrd="0" destOrd="0" presId="urn:microsoft.com/office/officeart/2016/7/layout/VerticalDownArrowProcess"/>
    <dgm:cxn modelId="{E0B164B6-DCA6-4DE1-A633-3D6F27CC3834}" type="presOf" srcId="{24D1FD85-814D-4503-9612-84FE3F7B18C6}" destId="{86CF4AE0-6311-40A8-A446-3E0FDAC15554}" srcOrd="0" destOrd="0" presId="urn:microsoft.com/office/officeart/2016/7/layout/VerticalDownArrowProcess"/>
    <dgm:cxn modelId="{F7B46AB8-CD95-479A-9D70-AA081E56786B}" srcId="{CFCB2B0D-2E5A-4CAD-84E3-84A247BA154C}" destId="{FE9476E8-C7BA-479B-B213-52AA034FCAF1}" srcOrd="0" destOrd="0" parTransId="{82508390-6362-4D65-9529-467D8AA07DC3}" sibTransId="{9691940D-25D4-4849-A407-3C9F794B03A7}"/>
    <dgm:cxn modelId="{1189FAC5-864A-4025-BC3E-0239B4F5453F}" type="presOf" srcId="{CFCB2B0D-2E5A-4CAD-84E3-84A247BA154C}" destId="{9A3A856B-4778-4F2C-8D45-06DF78C97CAB}" srcOrd="0" destOrd="0" presId="urn:microsoft.com/office/officeart/2016/7/layout/VerticalDownArrowProcess"/>
    <dgm:cxn modelId="{EF10ACC6-C388-4914-8B14-33C872DB4E8A}" srcId="{0FAAB8C8-6A45-4CB3-90D6-A0BABFFADF65}" destId="{2FE8D301-8D1F-4758-90A1-0F4255355D76}" srcOrd="0" destOrd="0" parTransId="{F12A2913-5C0F-4DB8-A703-7505735C035C}" sibTransId="{50933039-76E8-4826-85EF-6A0F1819A2AB}"/>
    <dgm:cxn modelId="{6896B3CB-A78F-4921-8F8A-05EDAB822C56}" type="presOf" srcId="{71E4E0F0-5BD2-4696-ABC0-6045C9922550}" destId="{F8A85314-9135-4376-B1E7-0A15127704F0}" srcOrd="0" destOrd="0" presId="urn:microsoft.com/office/officeart/2016/7/layout/VerticalDownArrowProcess"/>
    <dgm:cxn modelId="{66F41ACF-5287-4A53-9533-504665C18746}" type="presOf" srcId="{CFE446E8-5C55-423C-BD46-74629D31A5CE}" destId="{7C51F39A-5DCD-41A6-BFC0-455BA7B506F0}" srcOrd="1" destOrd="0" presId="urn:microsoft.com/office/officeart/2016/7/layout/VerticalDownArrowProcess"/>
    <dgm:cxn modelId="{9707A2D3-7840-48AE-A353-60C76942C1EC}" type="presOf" srcId="{602909C9-CB4F-42AF-B36C-DBD8CA034892}" destId="{DEDB531D-A17E-443F-A614-AAC648300B36}" srcOrd="0" destOrd="0" presId="urn:microsoft.com/office/officeart/2016/7/layout/VerticalDownArrowProcess"/>
    <dgm:cxn modelId="{FC5FB3D9-731B-459C-8D1A-FFE81B1B6BB9}" srcId="{9C474431-64D3-4B44-B045-5ECCC3001705}" destId="{AFEB6EB0-07D8-4804-9DA6-737DA1B5BB89}" srcOrd="1" destOrd="0" parTransId="{06192154-2BF7-4E0D-A137-728E2F9B9FD8}" sibTransId="{CC7FED0F-C887-45F4-8BCC-C1791E905434}"/>
    <dgm:cxn modelId="{1FB2BAD9-DE18-407B-A1DF-09095D55B41A}" type="presOf" srcId="{625FDBB3-F64E-4CC0-BCA7-76F1A24731B3}" destId="{0DFBF177-7051-4DDD-8323-19C017DE3A3D}" srcOrd="0" destOrd="0" presId="urn:microsoft.com/office/officeart/2016/7/layout/VerticalDownArrowProcess"/>
    <dgm:cxn modelId="{C5D36BDC-2474-499F-8C30-9897433DE112}" srcId="{9C474431-64D3-4B44-B045-5ECCC3001705}" destId="{CFE446E8-5C55-423C-BD46-74629D31A5CE}" srcOrd="3" destOrd="0" parTransId="{3183ADC3-4D33-4B10-BEDE-1CD7CAFC2236}" sibTransId="{BB4F6C16-7CC0-4ED3-93C0-C109331B53AA}"/>
    <dgm:cxn modelId="{3E97BADD-5CB6-48CF-98C3-E5B8807B3DE9}" type="presOf" srcId="{9C474431-64D3-4B44-B045-5ECCC3001705}" destId="{D5EDEBEB-D868-4682-9EC8-B4816F649A8F}" srcOrd="0" destOrd="0" presId="urn:microsoft.com/office/officeart/2016/7/layout/VerticalDownArrowProcess"/>
    <dgm:cxn modelId="{7D9EE3E1-99C8-4701-A1E1-85C47A685D3E}" srcId="{9C474431-64D3-4B44-B045-5ECCC3001705}" destId="{CFCB2B0D-2E5A-4CAD-84E3-84A247BA154C}" srcOrd="2" destOrd="0" parTransId="{EC4E1631-6D57-4544-8FA7-113481120AC9}" sibTransId="{F2C5BB60-78C2-42F7-879C-B45259720034}"/>
    <dgm:cxn modelId="{0C1671E3-E084-4878-A7A7-B338ABE25699}" srcId="{CFE446E8-5C55-423C-BD46-74629D31A5CE}" destId="{71E4E0F0-5BD2-4696-ABC0-6045C9922550}" srcOrd="0" destOrd="0" parTransId="{BA4BE403-373D-4376-9602-E737AC8EA0C3}" sibTransId="{51329962-544E-4071-9761-5FE22BB63636}"/>
    <dgm:cxn modelId="{60E024EF-FB01-43E5-B3A7-5781B311CEE9}" srcId="{CBD8062A-1FAE-4553-BB59-E04EA3573FC6}" destId="{24D1FD85-814D-4503-9612-84FE3F7B18C6}" srcOrd="0" destOrd="0" parTransId="{CDBA4E26-6646-451F-BEFA-9C75E530F2F6}" sibTransId="{FBE0642A-94AF-4FAE-B197-949BE4CDE853}"/>
    <dgm:cxn modelId="{D85433F3-96D1-4AF9-9F28-EF51EE648120}" type="presOf" srcId="{E31D1F1A-D7B2-41B3-82C2-AB31F57DD2C8}" destId="{D2675258-F011-4BEE-9158-BB747FE553BF}" srcOrd="0" destOrd="0" presId="urn:microsoft.com/office/officeart/2016/7/layout/VerticalDownArrowProcess"/>
    <dgm:cxn modelId="{13EA337A-00C5-4819-92AA-40E33CA508C4}" type="presParOf" srcId="{D5EDEBEB-D868-4682-9EC8-B4816F649A8F}" destId="{C77312AE-A049-422A-A454-7169E71EC6CF}" srcOrd="0" destOrd="0" presId="urn:microsoft.com/office/officeart/2016/7/layout/VerticalDownArrowProcess"/>
    <dgm:cxn modelId="{3AC1BBE9-4B4F-4C4B-A392-8196401C7D54}" type="presParOf" srcId="{C77312AE-A049-422A-A454-7169E71EC6CF}" destId="{0D90A683-E77F-4EBD-BE65-863666248B3E}" srcOrd="0" destOrd="0" presId="urn:microsoft.com/office/officeart/2016/7/layout/VerticalDownArrowProcess"/>
    <dgm:cxn modelId="{12369B03-CD62-4D9C-95D8-62B934331342}" type="presParOf" srcId="{C77312AE-A049-422A-A454-7169E71EC6CF}" destId="{86CF4AE0-6311-40A8-A446-3E0FDAC15554}" srcOrd="1" destOrd="0" presId="urn:microsoft.com/office/officeart/2016/7/layout/VerticalDownArrowProcess"/>
    <dgm:cxn modelId="{0F89760F-5017-4D02-98CD-FD5B994749C9}" type="presParOf" srcId="{D5EDEBEB-D868-4682-9EC8-B4816F649A8F}" destId="{5790DA06-7200-4DF2-B925-6FB082C6F4DC}" srcOrd="1" destOrd="0" presId="urn:microsoft.com/office/officeart/2016/7/layout/VerticalDownArrowProcess"/>
    <dgm:cxn modelId="{989766E8-432D-4A63-AB68-2C85971789CC}" type="presParOf" srcId="{D5EDEBEB-D868-4682-9EC8-B4816F649A8F}" destId="{1B937457-A424-4BB8-A925-020707ED27DA}" srcOrd="2" destOrd="0" presId="urn:microsoft.com/office/officeart/2016/7/layout/VerticalDownArrowProcess"/>
    <dgm:cxn modelId="{50A4A02A-80CA-4E78-90BA-AA96668D49D3}" type="presParOf" srcId="{1B937457-A424-4BB8-A925-020707ED27DA}" destId="{DEDB531D-A17E-443F-A614-AAC648300B36}" srcOrd="0" destOrd="0" presId="urn:microsoft.com/office/officeart/2016/7/layout/VerticalDownArrowProcess"/>
    <dgm:cxn modelId="{6343CC3E-EF57-4463-A7AD-94AC5BAA0BF5}" type="presParOf" srcId="{1B937457-A424-4BB8-A925-020707ED27DA}" destId="{84D71C10-CFCE-4E24-9E7A-793103C8A7FC}" srcOrd="1" destOrd="0" presId="urn:microsoft.com/office/officeart/2016/7/layout/VerticalDownArrowProcess"/>
    <dgm:cxn modelId="{FD838412-F392-4E72-95D8-91AFC4018261}" type="presParOf" srcId="{1B937457-A424-4BB8-A925-020707ED27DA}" destId="{0694B2DA-DB45-49AC-8250-8913A2FCEDDF}" srcOrd="2" destOrd="0" presId="urn:microsoft.com/office/officeart/2016/7/layout/VerticalDownArrowProcess"/>
    <dgm:cxn modelId="{B89B7FAD-02CC-4AE8-BB6F-AE1F3F44B029}" type="presParOf" srcId="{D5EDEBEB-D868-4682-9EC8-B4816F649A8F}" destId="{C4F102BC-07DB-49E1-A615-8C7EBB4B294B}" srcOrd="3" destOrd="0" presId="urn:microsoft.com/office/officeart/2016/7/layout/VerticalDownArrowProcess"/>
    <dgm:cxn modelId="{67AEDFD8-A9AD-4F3B-AA78-9AF7C611C9FB}" type="presParOf" srcId="{D5EDEBEB-D868-4682-9EC8-B4816F649A8F}" destId="{7F799563-B591-4961-87E4-C60585B04EF4}" srcOrd="4" destOrd="0" presId="urn:microsoft.com/office/officeart/2016/7/layout/VerticalDownArrowProcess"/>
    <dgm:cxn modelId="{E66A7016-34C6-4114-9326-C099BDC778F5}" type="presParOf" srcId="{7F799563-B591-4961-87E4-C60585B04EF4}" destId="{26BA72DE-D966-4E90-B4DD-91B409BE0E82}" srcOrd="0" destOrd="0" presId="urn:microsoft.com/office/officeart/2016/7/layout/VerticalDownArrowProcess"/>
    <dgm:cxn modelId="{05BCC64E-4D1F-4EEF-A951-A6D45407357C}" type="presParOf" srcId="{7F799563-B591-4961-87E4-C60585B04EF4}" destId="{B70BCD9E-EF5A-469C-87F2-FE312B49529B}" srcOrd="1" destOrd="0" presId="urn:microsoft.com/office/officeart/2016/7/layout/VerticalDownArrowProcess"/>
    <dgm:cxn modelId="{643F7416-817B-4735-AC31-A4E69D22B01A}" type="presParOf" srcId="{7F799563-B591-4961-87E4-C60585B04EF4}" destId="{0A54BD7C-42AC-4B77-8707-80948565D04F}" srcOrd="2" destOrd="0" presId="urn:microsoft.com/office/officeart/2016/7/layout/VerticalDownArrowProcess"/>
    <dgm:cxn modelId="{08E76130-0615-4946-B370-B71A32E3DB5C}" type="presParOf" srcId="{D5EDEBEB-D868-4682-9EC8-B4816F649A8F}" destId="{144588DD-892B-4CD2-B1B6-E6B4794C3C21}" srcOrd="5" destOrd="0" presId="urn:microsoft.com/office/officeart/2016/7/layout/VerticalDownArrowProcess"/>
    <dgm:cxn modelId="{98F99CDC-5740-4655-9E48-3D7842A97727}" type="presParOf" srcId="{D5EDEBEB-D868-4682-9EC8-B4816F649A8F}" destId="{3B5081BB-1FDC-4164-9EFC-B8B6FFAF33A2}" srcOrd="6" destOrd="0" presId="urn:microsoft.com/office/officeart/2016/7/layout/VerticalDownArrowProcess"/>
    <dgm:cxn modelId="{F678C728-F106-4D55-BC6A-5E4AD33BCC34}" type="presParOf" srcId="{3B5081BB-1FDC-4164-9EFC-B8B6FFAF33A2}" destId="{AF1D761B-B8D0-40F7-A109-D6AC8FD8120E}" srcOrd="0" destOrd="0" presId="urn:microsoft.com/office/officeart/2016/7/layout/VerticalDownArrowProcess"/>
    <dgm:cxn modelId="{23D60C12-2E8B-49C3-8E22-2A7671E19504}" type="presParOf" srcId="{3B5081BB-1FDC-4164-9EFC-B8B6FFAF33A2}" destId="{7C51F39A-5DCD-41A6-BFC0-455BA7B506F0}" srcOrd="1" destOrd="0" presId="urn:microsoft.com/office/officeart/2016/7/layout/VerticalDownArrowProcess"/>
    <dgm:cxn modelId="{E5E00885-0309-44EC-BF86-3331D88FCE64}" type="presParOf" srcId="{3B5081BB-1FDC-4164-9EFC-B8B6FFAF33A2}" destId="{F8A85314-9135-4376-B1E7-0A15127704F0}" srcOrd="2" destOrd="0" presId="urn:microsoft.com/office/officeart/2016/7/layout/VerticalDownArrowProcess"/>
    <dgm:cxn modelId="{956E9E36-69C4-44E7-A828-E4436D9279F4}" type="presParOf" srcId="{D5EDEBEB-D868-4682-9EC8-B4816F649A8F}" destId="{764CCA62-9FB6-484B-ADE7-615ADA200909}" srcOrd="7" destOrd="0" presId="urn:microsoft.com/office/officeart/2016/7/layout/VerticalDownArrowProcess"/>
    <dgm:cxn modelId="{20F91203-DFAC-49BC-8449-A200CEF90B84}" type="presParOf" srcId="{D5EDEBEB-D868-4682-9EC8-B4816F649A8F}" destId="{1CE4AF75-3516-4CD3-AF67-7B941FDA08B5}" srcOrd="8" destOrd="0" presId="urn:microsoft.com/office/officeart/2016/7/layout/VerticalDownArrowProcess"/>
    <dgm:cxn modelId="{D07AD7D6-58D2-4886-BD3D-2792ABBD4605}" type="presParOf" srcId="{1CE4AF75-3516-4CD3-AF67-7B941FDA08B5}" destId="{9A3A856B-4778-4F2C-8D45-06DF78C97CAB}" srcOrd="0" destOrd="0" presId="urn:microsoft.com/office/officeart/2016/7/layout/VerticalDownArrowProcess"/>
    <dgm:cxn modelId="{C8CDF50C-0D85-42D8-835B-7F5DA14CDB76}" type="presParOf" srcId="{1CE4AF75-3516-4CD3-AF67-7B941FDA08B5}" destId="{61A3CB79-EAA1-4BF9-A1B4-539C1C85DF28}" srcOrd="1" destOrd="0" presId="urn:microsoft.com/office/officeart/2016/7/layout/VerticalDownArrowProcess"/>
    <dgm:cxn modelId="{A5E55CAA-6E37-4E2A-93F8-F70B1F878DD9}" type="presParOf" srcId="{1CE4AF75-3516-4CD3-AF67-7B941FDA08B5}" destId="{AD97EED7-8AD0-4D69-8897-08D9BC3D6A99}" srcOrd="2" destOrd="0" presId="urn:microsoft.com/office/officeart/2016/7/layout/VerticalDownArrowProcess"/>
    <dgm:cxn modelId="{0237A01D-C3C6-4530-8F37-550DD1661C27}" type="presParOf" srcId="{D5EDEBEB-D868-4682-9EC8-B4816F649A8F}" destId="{9185AA0B-520E-425C-9A53-758B5747CADC}" srcOrd="9" destOrd="0" presId="urn:microsoft.com/office/officeart/2016/7/layout/VerticalDownArrowProcess"/>
    <dgm:cxn modelId="{D69DE336-A7F6-4E74-82DE-D377928A0AA5}" type="presParOf" srcId="{D5EDEBEB-D868-4682-9EC8-B4816F649A8F}" destId="{4362F3BA-6123-435D-9F90-93629E047C5D}" srcOrd="10" destOrd="0" presId="urn:microsoft.com/office/officeart/2016/7/layout/VerticalDownArrowProcess"/>
    <dgm:cxn modelId="{179CEF23-F9A9-4A76-9843-45BF871163DD}" type="presParOf" srcId="{4362F3BA-6123-435D-9F90-93629E047C5D}" destId="{301D4236-2407-46E7-8EC7-0BB7CE342076}" srcOrd="0" destOrd="0" presId="urn:microsoft.com/office/officeart/2016/7/layout/VerticalDownArrowProcess"/>
    <dgm:cxn modelId="{8DF1541D-9A20-4683-AD58-2B1126E32B51}" type="presParOf" srcId="{4362F3BA-6123-435D-9F90-93629E047C5D}" destId="{9CB9D083-F386-4023-BF83-6477BE6BC48E}" srcOrd="1" destOrd="0" presId="urn:microsoft.com/office/officeart/2016/7/layout/VerticalDownArrowProcess"/>
    <dgm:cxn modelId="{5DCBB62F-C4FE-439C-9F9D-D69D0FCD51D7}" type="presParOf" srcId="{4362F3BA-6123-435D-9F90-93629E047C5D}" destId="{8A83F628-4DF1-4545-B367-8F211739F96F}" srcOrd="2" destOrd="0" presId="urn:microsoft.com/office/officeart/2016/7/layout/VerticalDownArrowProcess"/>
    <dgm:cxn modelId="{32FE9076-B5BB-4183-A18E-BD18DCEABFB3}" type="presParOf" srcId="{D5EDEBEB-D868-4682-9EC8-B4816F649A8F}" destId="{4FD1076B-943C-4B30-BD34-480738310F33}" srcOrd="11" destOrd="0" presId="urn:microsoft.com/office/officeart/2016/7/layout/VerticalDownArrowProcess"/>
    <dgm:cxn modelId="{E1D82CB0-3031-461C-9F38-0E4A36F61A02}" type="presParOf" srcId="{D5EDEBEB-D868-4682-9EC8-B4816F649A8F}" destId="{6E257859-F86B-44C5-A414-48C478CECBCC}" srcOrd="12" destOrd="0" presId="urn:microsoft.com/office/officeart/2016/7/layout/VerticalDownArrowProcess"/>
    <dgm:cxn modelId="{3B24288C-742E-40F7-A1D8-3546899CDB03}" type="presParOf" srcId="{6E257859-F86B-44C5-A414-48C478CECBCC}" destId="{D2675258-F011-4BEE-9158-BB747FE553BF}" srcOrd="0" destOrd="0" presId="urn:microsoft.com/office/officeart/2016/7/layout/VerticalDownArrowProcess"/>
    <dgm:cxn modelId="{ED667EA8-F0F8-47FF-A9B2-CC806C684527}" type="presParOf" srcId="{6E257859-F86B-44C5-A414-48C478CECBCC}" destId="{413415EC-57FA-44C4-B357-223FDCC47D6A}" srcOrd="1" destOrd="0" presId="urn:microsoft.com/office/officeart/2016/7/layout/VerticalDownArrowProcess"/>
    <dgm:cxn modelId="{156830F9-763F-4C99-BEAA-49D20492F818}" type="presParOf" srcId="{6E257859-F86B-44C5-A414-48C478CECBCC}" destId="{0DFBF177-7051-4DDD-8323-19C017DE3A3D}"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293ABE-1C6D-490D-A6DA-9862AB73B9D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3E1876A-4D04-4C19-ADCE-58B1BDF16485}">
      <dgm:prSet/>
      <dgm:spPr/>
      <dgm:t>
        <a:bodyPr/>
        <a:lstStyle/>
        <a:p>
          <a:r>
            <a:rPr lang="en-US" b="0" i="0" baseline="0" dirty="0"/>
            <a:t>Meetings between employee, employer, and Employment Consultant</a:t>
          </a:r>
          <a:endParaRPr lang="en-US" dirty="0"/>
        </a:p>
      </dgm:t>
    </dgm:pt>
    <dgm:pt modelId="{8913BE0E-A0AD-4A41-A0CA-00677EF6D8AA}" type="parTrans" cxnId="{6CBFB3C1-3EEE-4E78-ACBC-5D7B5C58D320}">
      <dgm:prSet/>
      <dgm:spPr/>
      <dgm:t>
        <a:bodyPr/>
        <a:lstStyle/>
        <a:p>
          <a:endParaRPr lang="en-US"/>
        </a:p>
      </dgm:t>
    </dgm:pt>
    <dgm:pt modelId="{B8DA0FC7-8530-4B58-99DF-EA0ED5777DC7}" type="sibTrans" cxnId="{6CBFB3C1-3EEE-4E78-ACBC-5D7B5C58D320}">
      <dgm:prSet/>
      <dgm:spPr/>
      <dgm:t>
        <a:bodyPr/>
        <a:lstStyle/>
        <a:p>
          <a:endParaRPr lang="en-US"/>
        </a:p>
      </dgm:t>
    </dgm:pt>
    <dgm:pt modelId="{373C975E-04EF-4120-A75E-D20601427CBD}">
      <dgm:prSet/>
      <dgm:spPr/>
      <dgm:t>
        <a:bodyPr/>
        <a:lstStyle/>
        <a:p>
          <a:r>
            <a:rPr lang="en-US" b="0" i="0" baseline="0" dirty="0"/>
            <a:t>Use typical company schedule for performance review</a:t>
          </a:r>
          <a:endParaRPr lang="en-US" dirty="0"/>
        </a:p>
      </dgm:t>
    </dgm:pt>
    <dgm:pt modelId="{CDC3FA29-8220-4826-BCE3-0DB945B92D74}" type="parTrans" cxnId="{B7E87741-137C-4217-802D-8FF8AA19A8F0}">
      <dgm:prSet/>
      <dgm:spPr/>
      <dgm:t>
        <a:bodyPr/>
        <a:lstStyle/>
        <a:p>
          <a:endParaRPr lang="en-US"/>
        </a:p>
      </dgm:t>
    </dgm:pt>
    <dgm:pt modelId="{A7433702-F9F1-4B3A-8896-D197C8796499}" type="sibTrans" cxnId="{B7E87741-137C-4217-802D-8FF8AA19A8F0}">
      <dgm:prSet/>
      <dgm:spPr/>
      <dgm:t>
        <a:bodyPr/>
        <a:lstStyle/>
        <a:p>
          <a:endParaRPr lang="en-US"/>
        </a:p>
      </dgm:t>
    </dgm:pt>
    <dgm:pt modelId="{DDAA87FF-8F3C-41D6-8E80-6E3C4B996211}">
      <dgm:prSet/>
      <dgm:spPr/>
      <dgm:t>
        <a:bodyPr/>
        <a:lstStyle/>
        <a:p>
          <a:r>
            <a:rPr lang="en-US" b="0" i="0" baseline="0" dirty="0"/>
            <a:t>Maintain a twice monthly contact</a:t>
          </a:r>
          <a:endParaRPr lang="en-US" dirty="0"/>
        </a:p>
      </dgm:t>
    </dgm:pt>
    <dgm:pt modelId="{BFE95038-BBA6-4C7A-8223-AC2C21335FA9}" type="parTrans" cxnId="{943ECD66-F2B4-4424-9019-05482D3AC336}">
      <dgm:prSet/>
      <dgm:spPr/>
      <dgm:t>
        <a:bodyPr/>
        <a:lstStyle/>
        <a:p>
          <a:endParaRPr lang="en-US"/>
        </a:p>
      </dgm:t>
    </dgm:pt>
    <dgm:pt modelId="{9C6C2FB3-C255-4B83-8531-45E590CB8E8E}" type="sibTrans" cxnId="{943ECD66-F2B4-4424-9019-05482D3AC336}">
      <dgm:prSet/>
      <dgm:spPr/>
      <dgm:t>
        <a:bodyPr/>
        <a:lstStyle/>
        <a:p>
          <a:endParaRPr lang="en-US"/>
        </a:p>
      </dgm:t>
    </dgm:pt>
    <dgm:pt modelId="{F11D9FCD-651F-4DAC-9636-52FD2F1952DF}" type="pres">
      <dgm:prSet presAssocID="{80293ABE-1C6D-490D-A6DA-9862AB73B9DB}" presName="hierChild1" presStyleCnt="0">
        <dgm:presLayoutVars>
          <dgm:chPref val="1"/>
          <dgm:dir/>
          <dgm:animOne val="branch"/>
          <dgm:animLvl val="lvl"/>
          <dgm:resizeHandles/>
        </dgm:presLayoutVars>
      </dgm:prSet>
      <dgm:spPr/>
    </dgm:pt>
    <dgm:pt modelId="{4242ED4F-EF51-4479-B595-88D695C6AAD4}" type="pres">
      <dgm:prSet presAssocID="{53E1876A-4D04-4C19-ADCE-58B1BDF16485}" presName="hierRoot1" presStyleCnt="0"/>
      <dgm:spPr/>
    </dgm:pt>
    <dgm:pt modelId="{2D52DA76-091C-45E1-9213-D0106D54F54A}" type="pres">
      <dgm:prSet presAssocID="{53E1876A-4D04-4C19-ADCE-58B1BDF16485}" presName="composite" presStyleCnt="0"/>
      <dgm:spPr/>
    </dgm:pt>
    <dgm:pt modelId="{5B67DF39-014D-4DE8-A1F1-A474F705EA95}" type="pres">
      <dgm:prSet presAssocID="{53E1876A-4D04-4C19-ADCE-58B1BDF16485}" presName="background" presStyleLbl="node0" presStyleIdx="0" presStyleCnt="3"/>
      <dgm:spPr/>
    </dgm:pt>
    <dgm:pt modelId="{43D580CD-5F8C-45B2-A0B0-6D60B5C3A477}" type="pres">
      <dgm:prSet presAssocID="{53E1876A-4D04-4C19-ADCE-58B1BDF16485}" presName="text" presStyleLbl="fgAcc0" presStyleIdx="0" presStyleCnt="3">
        <dgm:presLayoutVars>
          <dgm:chPref val="3"/>
        </dgm:presLayoutVars>
      </dgm:prSet>
      <dgm:spPr/>
    </dgm:pt>
    <dgm:pt modelId="{95440818-7D96-4A5E-B8CE-429448C4B9EA}" type="pres">
      <dgm:prSet presAssocID="{53E1876A-4D04-4C19-ADCE-58B1BDF16485}" presName="hierChild2" presStyleCnt="0"/>
      <dgm:spPr/>
    </dgm:pt>
    <dgm:pt modelId="{C37F460D-4DD9-48F4-998C-EE9377399943}" type="pres">
      <dgm:prSet presAssocID="{373C975E-04EF-4120-A75E-D20601427CBD}" presName="hierRoot1" presStyleCnt="0"/>
      <dgm:spPr/>
    </dgm:pt>
    <dgm:pt modelId="{DB9BDE92-3A25-48CC-A499-BDE1A4BFF554}" type="pres">
      <dgm:prSet presAssocID="{373C975E-04EF-4120-A75E-D20601427CBD}" presName="composite" presStyleCnt="0"/>
      <dgm:spPr/>
    </dgm:pt>
    <dgm:pt modelId="{AE024A89-050D-42A0-BF6F-F456AE45D280}" type="pres">
      <dgm:prSet presAssocID="{373C975E-04EF-4120-A75E-D20601427CBD}" presName="background" presStyleLbl="node0" presStyleIdx="1" presStyleCnt="3"/>
      <dgm:spPr/>
    </dgm:pt>
    <dgm:pt modelId="{0F6585EF-573C-4CA0-8574-038245C8B5BD}" type="pres">
      <dgm:prSet presAssocID="{373C975E-04EF-4120-A75E-D20601427CBD}" presName="text" presStyleLbl="fgAcc0" presStyleIdx="1" presStyleCnt="3">
        <dgm:presLayoutVars>
          <dgm:chPref val="3"/>
        </dgm:presLayoutVars>
      </dgm:prSet>
      <dgm:spPr/>
    </dgm:pt>
    <dgm:pt modelId="{53BB8332-243F-4FE1-A334-1D845870A368}" type="pres">
      <dgm:prSet presAssocID="{373C975E-04EF-4120-A75E-D20601427CBD}" presName="hierChild2" presStyleCnt="0"/>
      <dgm:spPr/>
    </dgm:pt>
    <dgm:pt modelId="{D269EF2C-E081-4A0F-A0B0-37F31C7D1725}" type="pres">
      <dgm:prSet presAssocID="{DDAA87FF-8F3C-41D6-8E80-6E3C4B996211}" presName="hierRoot1" presStyleCnt="0"/>
      <dgm:spPr/>
    </dgm:pt>
    <dgm:pt modelId="{2DBA5502-ADF1-4468-B63F-42FBD749952C}" type="pres">
      <dgm:prSet presAssocID="{DDAA87FF-8F3C-41D6-8E80-6E3C4B996211}" presName="composite" presStyleCnt="0"/>
      <dgm:spPr/>
    </dgm:pt>
    <dgm:pt modelId="{02B22317-7BCA-4CB7-B29C-47D4D838C6D6}" type="pres">
      <dgm:prSet presAssocID="{DDAA87FF-8F3C-41D6-8E80-6E3C4B996211}" presName="background" presStyleLbl="node0" presStyleIdx="2" presStyleCnt="3"/>
      <dgm:spPr/>
    </dgm:pt>
    <dgm:pt modelId="{B4431DD8-9BD8-47F4-94A0-905792B902BB}" type="pres">
      <dgm:prSet presAssocID="{DDAA87FF-8F3C-41D6-8E80-6E3C4B996211}" presName="text" presStyleLbl="fgAcc0" presStyleIdx="2" presStyleCnt="3">
        <dgm:presLayoutVars>
          <dgm:chPref val="3"/>
        </dgm:presLayoutVars>
      </dgm:prSet>
      <dgm:spPr/>
    </dgm:pt>
    <dgm:pt modelId="{FD96633D-5919-4591-A181-1B4868F2E1CA}" type="pres">
      <dgm:prSet presAssocID="{DDAA87FF-8F3C-41D6-8E80-6E3C4B996211}" presName="hierChild2" presStyleCnt="0"/>
      <dgm:spPr/>
    </dgm:pt>
  </dgm:ptLst>
  <dgm:cxnLst>
    <dgm:cxn modelId="{4FD6520B-ECA3-431C-9AC4-7E0C07401C3B}" type="presOf" srcId="{373C975E-04EF-4120-A75E-D20601427CBD}" destId="{0F6585EF-573C-4CA0-8574-038245C8B5BD}" srcOrd="0" destOrd="0" presId="urn:microsoft.com/office/officeart/2005/8/layout/hierarchy1"/>
    <dgm:cxn modelId="{7D81BB2B-C4CF-44E2-8C83-D2721AC9AE85}" type="presOf" srcId="{DDAA87FF-8F3C-41D6-8E80-6E3C4B996211}" destId="{B4431DD8-9BD8-47F4-94A0-905792B902BB}" srcOrd="0" destOrd="0" presId="urn:microsoft.com/office/officeart/2005/8/layout/hierarchy1"/>
    <dgm:cxn modelId="{B7E87741-137C-4217-802D-8FF8AA19A8F0}" srcId="{80293ABE-1C6D-490D-A6DA-9862AB73B9DB}" destId="{373C975E-04EF-4120-A75E-D20601427CBD}" srcOrd="1" destOrd="0" parTransId="{CDC3FA29-8220-4826-BCE3-0DB945B92D74}" sibTransId="{A7433702-F9F1-4B3A-8896-D197C8796499}"/>
    <dgm:cxn modelId="{AC3B9064-7935-44DD-B131-1A02DBA1B859}" type="presOf" srcId="{53E1876A-4D04-4C19-ADCE-58B1BDF16485}" destId="{43D580CD-5F8C-45B2-A0B0-6D60B5C3A477}" srcOrd="0" destOrd="0" presId="urn:microsoft.com/office/officeart/2005/8/layout/hierarchy1"/>
    <dgm:cxn modelId="{943ECD66-F2B4-4424-9019-05482D3AC336}" srcId="{80293ABE-1C6D-490D-A6DA-9862AB73B9DB}" destId="{DDAA87FF-8F3C-41D6-8E80-6E3C4B996211}" srcOrd="2" destOrd="0" parTransId="{BFE95038-BBA6-4C7A-8223-AC2C21335FA9}" sibTransId="{9C6C2FB3-C255-4B83-8531-45E590CB8E8E}"/>
    <dgm:cxn modelId="{6CBFB3C1-3EEE-4E78-ACBC-5D7B5C58D320}" srcId="{80293ABE-1C6D-490D-A6DA-9862AB73B9DB}" destId="{53E1876A-4D04-4C19-ADCE-58B1BDF16485}" srcOrd="0" destOrd="0" parTransId="{8913BE0E-A0AD-4A41-A0CA-00677EF6D8AA}" sibTransId="{B8DA0FC7-8530-4B58-99DF-EA0ED5777DC7}"/>
    <dgm:cxn modelId="{E7E9E5CB-863B-4D69-8DBE-872494BE6420}" type="presOf" srcId="{80293ABE-1C6D-490D-A6DA-9862AB73B9DB}" destId="{F11D9FCD-651F-4DAC-9636-52FD2F1952DF}" srcOrd="0" destOrd="0" presId="urn:microsoft.com/office/officeart/2005/8/layout/hierarchy1"/>
    <dgm:cxn modelId="{BF1100EA-8902-44D7-AE61-5343A6B83E78}" type="presParOf" srcId="{F11D9FCD-651F-4DAC-9636-52FD2F1952DF}" destId="{4242ED4F-EF51-4479-B595-88D695C6AAD4}" srcOrd="0" destOrd="0" presId="urn:microsoft.com/office/officeart/2005/8/layout/hierarchy1"/>
    <dgm:cxn modelId="{65276B00-576F-469A-8027-11A0DFBB604F}" type="presParOf" srcId="{4242ED4F-EF51-4479-B595-88D695C6AAD4}" destId="{2D52DA76-091C-45E1-9213-D0106D54F54A}" srcOrd="0" destOrd="0" presId="urn:microsoft.com/office/officeart/2005/8/layout/hierarchy1"/>
    <dgm:cxn modelId="{24A29CC0-6859-49DD-85D9-48B264B6F8FF}" type="presParOf" srcId="{2D52DA76-091C-45E1-9213-D0106D54F54A}" destId="{5B67DF39-014D-4DE8-A1F1-A474F705EA95}" srcOrd="0" destOrd="0" presId="urn:microsoft.com/office/officeart/2005/8/layout/hierarchy1"/>
    <dgm:cxn modelId="{55CE6285-0F60-4E08-979C-530FDBAC5AA6}" type="presParOf" srcId="{2D52DA76-091C-45E1-9213-D0106D54F54A}" destId="{43D580CD-5F8C-45B2-A0B0-6D60B5C3A477}" srcOrd="1" destOrd="0" presId="urn:microsoft.com/office/officeart/2005/8/layout/hierarchy1"/>
    <dgm:cxn modelId="{2656AC4B-DF5B-4647-B7AD-95FDDD2B8D45}" type="presParOf" srcId="{4242ED4F-EF51-4479-B595-88D695C6AAD4}" destId="{95440818-7D96-4A5E-B8CE-429448C4B9EA}" srcOrd="1" destOrd="0" presId="urn:microsoft.com/office/officeart/2005/8/layout/hierarchy1"/>
    <dgm:cxn modelId="{5D02F2C4-58D1-4D78-970A-FDE07E109996}" type="presParOf" srcId="{F11D9FCD-651F-4DAC-9636-52FD2F1952DF}" destId="{C37F460D-4DD9-48F4-998C-EE9377399943}" srcOrd="1" destOrd="0" presId="urn:microsoft.com/office/officeart/2005/8/layout/hierarchy1"/>
    <dgm:cxn modelId="{57765EF2-2D54-41F7-8B78-DE2F1D2470F1}" type="presParOf" srcId="{C37F460D-4DD9-48F4-998C-EE9377399943}" destId="{DB9BDE92-3A25-48CC-A499-BDE1A4BFF554}" srcOrd="0" destOrd="0" presId="urn:microsoft.com/office/officeart/2005/8/layout/hierarchy1"/>
    <dgm:cxn modelId="{6C56E83D-B0EA-4969-AD20-86A8988D6E23}" type="presParOf" srcId="{DB9BDE92-3A25-48CC-A499-BDE1A4BFF554}" destId="{AE024A89-050D-42A0-BF6F-F456AE45D280}" srcOrd="0" destOrd="0" presId="urn:microsoft.com/office/officeart/2005/8/layout/hierarchy1"/>
    <dgm:cxn modelId="{C015C601-A44F-4167-A6B2-CF1AA9D14E3B}" type="presParOf" srcId="{DB9BDE92-3A25-48CC-A499-BDE1A4BFF554}" destId="{0F6585EF-573C-4CA0-8574-038245C8B5BD}" srcOrd="1" destOrd="0" presId="urn:microsoft.com/office/officeart/2005/8/layout/hierarchy1"/>
    <dgm:cxn modelId="{F859E5FC-0B1F-4AF5-AC5E-578BA9512372}" type="presParOf" srcId="{C37F460D-4DD9-48F4-998C-EE9377399943}" destId="{53BB8332-243F-4FE1-A334-1D845870A368}" srcOrd="1" destOrd="0" presId="urn:microsoft.com/office/officeart/2005/8/layout/hierarchy1"/>
    <dgm:cxn modelId="{A17DF3AC-7D8C-4CDA-8624-E690F93A509A}" type="presParOf" srcId="{F11D9FCD-651F-4DAC-9636-52FD2F1952DF}" destId="{D269EF2C-E081-4A0F-A0B0-37F31C7D1725}" srcOrd="2" destOrd="0" presId="urn:microsoft.com/office/officeart/2005/8/layout/hierarchy1"/>
    <dgm:cxn modelId="{AE3BD7A8-37D6-4B5D-9039-1FCF43501458}" type="presParOf" srcId="{D269EF2C-E081-4A0F-A0B0-37F31C7D1725}" destId="{2DBA5502-ADF1-4468-B63F-42FBD749952C}" srcOrd="0" destOrd="0" presId="urn:microsoft.com/office/officeart/2005/8/layout/hierarchy1"/>
    <dgm:cxn modelId="{BC2E3379-40C3-48E9-AA34-D3BD24CF14E4}" type="presParOf" srcId="{2DBA5502-ADF1-4468-B63F-42FBD749952C}" destId="{02B22317-7BCA-4CB7-B29C-47D4D838C6D6}" srcOrd="0" destOrd="0" presId="urn:microsoft.com/office/officeart/2005/8/layout/hierarchy1"/>
    <dgm:cxn modelId="{8A962D16-53CB-4EFB-9D8E-32ACAE3E93E3}" type="presParOf" srcId="{2DBA5502-ADF1-4468-B63F-42FBD749952C}" destId="{B4431DD8-9BD8-47F4-94A0-905792B902BB}" srcOrd="1" destOrd="0" presId="urn:microsoft.com/office/officeart/2005/8/layout/hierarchy1"/>
    <dgm:cxn modelId="{8A7BAD37-44AC-42EE-8D25-6AED5FBD6EE8}" type="presParOf" srcId="{D269EF2C-E081-4A0F-A0B0-37F31C7D1725}" destId="{FD96633D-5919-4591-A181-1B4868F2E1C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58C23-AAAF-4064-9B52-683939260B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85E5D42-4B0B-48DC-802D-6788E70970C1}">
      <dgm:prSet/>
      <dgm:spPr/>
      <dgm:t>
        <a:bodyPr/>
        <a:lstStyle/>
        <a:p>
          <a:r>
            <a:rPr lang="en-US" i="0" baseline="0"/>
            <a:t>Develop a Plan</a:t>
          </a:r>
          <a:endParaRPr lang="en-US"/>
        </a:p>
      </dgm:t>
    </dgm:pt>
    <dgm:pt modelId="{51A8B027-AF0A-4B73-B73E-FC84BA38962A}" type="parTrans" cxnId="{E32C6472-A71F-4C9F-AD93-1E2C9A0A6FAA}">
      <dgm:prSet/>
      <dgm:spPr/>
      <dgm:t>
        <a:bodyPr/>
        <a:lstStyle/>
        <a:p>
          <a:endParaRPr lang="en-US"/>
        </a:p>
      </dgm:t>
    </dgm:pt>
    <dgm:pt modelId="{B600A314-6516-48F4-905C-D70F1F7B58E5}" type="sibTrans" cxnId="{E32C6472-A71F-4C9F-AD93-1E2C9A0A6FAA}">
      <dgm:prSet/>
      <dgm:spPr/>
      <dgm:t>
        <a:bodyPr/>
        <a:lstStyle/>
        <a:p>
          <a:endParaRPr lang="en-US"/>
        </a:p>
      </dgm:t>
    </dgm:pt>
    <dgm:pt modelId="{FD69EF30-3E01-4F73-8885-9B1E4E993627}">
      <dgm:prSet/>
      <dgm:spPr/>
      <dgm:t>
        <a:bodyPr/>
        <a:lstStyle/>
        <a:p>
          <a:r>
            <a:rPr lang="en-US" i="0" baseline="0" dirty="0"/>
            <a:t>Identification of Employee’s Needs</a:t>
          </a:r>
          <a:endParaRPr lang="en-US" dirty="0"/>
        </a:p>
      </dgm:t>
    </dgm:pt>
    <dgm:pt modelId="{37766D0C-D4E1-4B61-B251-52AE6EC1EB57}" type="parTrans" cxnId="{8A07798D-F42B-40B3-B34D-3FFE7C48BF59}">
      <dgm:prSet/>
      <dgm:spPr/>
      <dgm:t>
        <a:bodyPr/>
        <a:lstStyle/>
        <a:p>
          <a:endParaRPr lang="en-US"/>
        </a:p>
      </dgm:t>
    </dgm:pt>
    <dgm:pt modelId="{B36E8392-0005-4E7E-ADA7-71CEDD84C432}" type="sibTrans" cxnId="{8A07798D-F42B-40B3-B34D-3FFE7C48BF59}">
      <dgm:prSet/>
      <dgm:spPr/>
      <dgm:t>
        <a:bodyPr/>
        <a:lstStyle/>
        <a:p>
          <a:endParaRPr lang="en-US"/>
        </a:p>
      </dgm:t>
    </dgm:pt>
    <dgm:pt modelId="{6ECED87E-FEDA-400C-84C5-DEB1CF2ACDBC}">
      <dgm:prSet/>
      <dgm:spPr/>
      <dgm:t>
        <a:bodyPr/>
        <a:lstStyle/>
        <a:p>
          <a:r>
            <a:rPr lang="en-US" i="0" baseline="0"/>
            <a:t>Brain Storming Options</a:t>
          </a:r>
          <a:endParaRPr lang="en-US"/>
        </a:p>
      </dgm:t>
    </dgm:pt>
    <dgm:pt modelId="{E7DCB3EE-DAFB-4863-ADE7-9AB1EA4B0D4D}" type="parTrans" cxnId="{47EEDFBF-B1AE-4D3D-8A8E-499809E8B297}">
      <dgm:prSet/>
      <dgm:spPr/>
      <dgm:t>
        <a:bodyPr/>
        <a:lstStyle/>
        <a:p>
          <a:endParaRPr lang="en-US"/>
        </a:p>
      </dgm:t>
    </dgm:pt>
    <dgm:pt modelId="{A02A0C1C-C66E-4008-97B1-7BBD16531332}" type="sibTrans" cxnId="{47EEDFBF-B1AE-4D3D-8A8E-499809E8B297}">
      <dgm:prSet/>
      <dgm:spPr/>
      <dgm:t>
        <a:bodyPr/>
        <a:lstStyle/>
        <a:p>
          <a:endParaRPr lang="en-US"/>
        </a:p>
      </dgm:t>
    </dgm:pt>
    <dgm:pt modelId="{A583E3BA-C3CF-4EFB-9E86-0D40371BD176}">
      <dgm:prSet/>
      <dgm:spPr/>
      <dgm:t>
        <a:bodyPr/>
        <a:lstStyle/>
        <a:p>
          <a:r>
            <a:rPr lang="en-US" i="0" baseline="0"/>
            <a:t>Choosing a Support Option</a:t>
          </a:r>
          <a:endParaRPr lang="en-US"/>
        </a:p>
      </dgm:t>
    </dgm:pt>
    <dgm:pt modelId="{EDE0345C-0E43-4C8D-B59C-1779FA001491}" type="parTrans" cxnId="{67A40557-8C1B-4484-A45C-00ABD25EF9B4}">
      <dgm:prSet/>
      <dgm:spPr/>
      <dgm:t>
        <a:bodyPr/>
        <a:lstStyle/>
        <a:p>
          <a:endParaRPr lang="en-US"/>
        </a:p>
      </dgm:t>
    </dgm:pt>
    <dgm:pt modelId="{081B8DC9-DDE2-45E6-A314-91C88314856A}" type="sibTrans" cxnId="{67A40557-8C1B-4484-A45C-00ABD25EF9B4}">
      <dgm:prSet/>
      <dgm:spPr/>
      <dgm:t>
        <a:bodyPr/>
        <a:lstStyle/>
        <a:p>
          <a:endParaRPr lang="en-US"/>
        </a:p>
      </dgm:t>
    </dgm:pt>
    <dgm:pt modelId="{C2DF059C-CB22-489C-859E-AB6B8687E309}">
      <dgm:prSet/>
      <dgm:spPr/>
      <dgm:t>
        <a:bodyPr/>
        <a:lstStyle/>
        <a:p>
          <a:r>
            <a:rPr lang="en-US" i="0" baseline="0"/>
            <a:t>Determining the Level of Support with a ……………</a:t>
          </a:r>
          <a:endParaRPr lang="en-US"/>
        </a:p>
      </dgm:t>
    </dgm:pt>
    <dgm:pt modelId="{8584FC76-9FF4-4EF3-A221-FE68EE815743}" type="parTrans" cxnId="{4BA29951-1276-4C1E-9D62-3347E37B5C34}">
      <dgm:prSet/>
      <dgm:spPr/>
      <dgm:t>
        <a:bodyPr/>
        <a:lstStyle/>
        <a:p>
          <a:endParaRPr lang="en-US"/>
        </a:p>
      </dgm:t>
    </dgm:pt>
    <dgm:pt modelId="{86E1F7F9-4769-4568-9FD1-4BE1836C81A3}" type="sibTrans" cxnId="{4BA29951-1276-4C1E-9D62-3347E37B5C34}">
      <dgm:prSet/>
      <dgm:spPr/>
      <dgm:t>
        <a:bodyPr/>
        <a:lstStyle/>
        <a:p>
          <a:endParaRPr lang="en-US"/>
        </a:p>
      </dgm:t>
    </dgm:pt>
    <dgm:pt modelId="{3F41034F-C81D-4998-9955-B3E0AEC6F243}">
      <dgm:prSet/>
      <dgm:spPr/>
      <dgm:t>
        <a:bodyPr/>
        <a:lstStyle/>
        <a:p>
          <a:r>
            <a:rPr lang="en-US" i="0" baseline="0"/>
            <a:t>1) Primary Support</a:t>
          </a:r>
          <a:endParaRPr lang="en-US"/>
        </a:p>
      </dgm:t>
    </dgm:pt>
    <dgm:pt modelId="{5DC91CE3-90F2-4B41-8F4C-5CC756F84554}" type="parTrans" cxnId="{9D0F6E51-8E14-4D20-98EE-16580484DB99}">
      <dgm:prSet/>
      <dgm:spPr/>
      <dgm:t>
        <a:bodyPr/>
        <a:lstStyle/>
        <a:p>
          <a:endParaRPr lang="en-US"/>
        </a:p>
      </dgm:t>
    </dgm:pt>
    <dgm:pt modelId="{B2A50F6F-F4E8-4989-9CDD-EE08961464F7}" type="sibTrans" cxnId="{9D0F6E51-8E14-4D20-98EE-16580484DB99}">
      <dgm:prSet/>
      <dgm:spPr/>
      <dgm:t>
        <a:bodyPr/>
        <a:lstStyle/>
        <a:p>
          <a:endParaRPr lang="en-US"/>
        </a:p>
      </dgm:t>
    </dgm:pt>
    <dgm:pt modelId="{F547C36B-438C-4768-809C-F461921CB498}">
      <dgm:prSet/>
      <dgm:spPr/>
      <dgm:t>
        <a:bodyPr/>
        <a:lstStyle/>
        <a:p>
          <a:r>
            <a:rPr lang="en-US" i="0" baseline="0"/>
            <a:t>2) Back up Support</a:t>
          </a:r>
          <a:endParaRPr lang="en-US"/>
        </a:p>
      </dgm:t>
    </dgm:pt>
    <dgm:pt modelId="{625BFED1-59E4-4A45-ADB0-2ACFAA2AD216}" type="parTrans" cxnId="{C31198C6-B412-4001-8814-AFA3BCD08BDC}">
      <dgm:prSet/>
      <dgm:spPr/>
      <dgm:t>
        <a:bodyPr/>
        <a:lstStyle/>
        <a:p>
          <a:endParaRPr lang="en-US"/>
        </a:p>
      </dgm:t>
    </dgm:pt>
    <dgm:pt modelId="{690E1395-2E2A-46F7-A0DF-3E81DEFF2F52}" type="sibTrans" cxnId="{C31198C6-B412-4001-8814-AFA3BCD08BDC}">
      <dgm:prSet/>
      <dgm:spPr/>
      <dgm:t>
        <a:bodyPr/>
        <a:lstStyle/>
        <a:p>
          <a:endParaRPr lang="en-US"/>
        </a:p>
      </dgm:t>
    </dgm:pt>
    <dgm:pt modelId="{08C41170-B083-483E-9716-0A61D1D1A07B}">
      <dgm:prSet/>
      <dgm:spPr/>
      <dgm:t>
        <a:bodyPr/>
        <a:lstStyle/>
        <a:p>
          <a:r>
            <a:rPr lang="en-US" i="0" baseline="0"/>
            <a:t>3) Funding Source</a:t>
          </a:r>
          <a:endParaRPr lang="en-US"/>
        </a:p>
      </dgm:t>
    </dgm:pt>
    <dgm:pt modelId="{2DC7A390-E9CA-49EF-A038-B535041DF3BD}" type="parTrans" cxnId="{613686E2-B2F7-4199-96A4-0505AAE35417}">
      <dgm:prSet/>
      <dgm:spPr/>
      <dgm:t>
        <a:bodyPr/>
        <a:lstStyle/>
        <a:p>
          <a:endParaRPr lang="en-US"/>
        </a:p>
      </dgm:t>
    </dgm:pt>
    <dgm:pt modelId="{DC6D489E-8FC0-4F50-B684-A5E0E24F271C}" type="sibTrans" cxnId="{613686E2-B2F7-4199-96A4-0505AAE35417}">
      <dgm:prSet/>
      <dgm:spPr/>
      <dgm:t>
        <a:bodyPr/>
        <a:lstStyle/>
        <a:p>
          <a:endParaRPr lang="en-US"/>
        </a:p>
      </dgm:t>
    </dgm:pt>
    <dgm:pt modelId="{35E4BEE9-E4EB-411E-B74F-6ADDE62E916F}" type="pres">
      <dgm:prSet presAssocID="{FFA58C23-AAAF-4064-9B52-683939260B59}" presName="diagram" presStyleCnt="0">
        <dgm:presLayoutVars>
          <dgm:dir/>
          <dgm:resizeHandles val="exact"/>
        </dgm:presLayoutVars>
      </dgm:prSet>
      <dgm:spPr/>
    </dgm:pt>
    <dgm:pt modelId="{04732363-328E-4D45-8D30-02B01774F154}" type="pres">
      <dgm:prSet presAssocID="{885E5D42-4B0B-48DC-802D-6788E70970C1}" presName="node" presStyleLbl="node1" presStyleIdx="0" presStyleCnt="8">
        <dgm:presLayoutVars>
          <dgm:bulletEnabled val="1"/>
        </dgm:presLayoutVars>
      </dgm:prSet>
      <dgm:spPr/>
    </dgm:pt>
    <dgm:pt modelId="{DB44ABF3-2135-427F-8C83-235450E0B948}" type="pres">
      <dgm:prSet presAssocID="{B600A314-6516-48F4-905C-D70F1F7B58E5}" presName="sibTrans" presStyleCnt="0"/>
      <dgm:spPr/>
    </dgm:pt>
    <dgm:pt modelId="{AC390817-DD08-4961-AF74-254E14DF3FAD}" type="pres">
      <dgm:prSet presAssocID="{FD69EF30-3E01-4F73-8885-9B1E4E993627}" presName="node" presStyleLbl="node1" presStyleIdx="1" presStyleCnt="8">
        <dgm:presLayoutVars>
          <dgm:bulletEnabled val="1"/>
        </dgm:presLayoutVars>
      </dgm:prSet>
      <dgm:spPr/>
    </dgm:pt>
    <dgm:pt modelId="{8CB79AAE-06A7-4493-80E1-2589D5DC99D8}" type="pres">
      <dgm:prSet presAssocID="{B36E8392-0005-4E7E-ADA7-71CEDD84C432}" presName="sibTrans" presStyleCnt="0"/>
      <dgm:spPr/>
    </dgm:pt>
    <dgm:pt modelId="{485EC570-E3A5-4AF8-B029-DF33EB7057A5}" type="pres">
      <dgm:prSet presAssocID="{6ECED87E-FEDA-400C-84C5-DEB1CF2ACDBC}" presName="node" presStyleLbl="node1" presStyleIdx="2" presStyleCnt="8">
        <dgm:presLayoutVars>
          <dgm:bulletEnabled val="1"/>
        </dgm:presLayoutVars>
      </dgm:prSet>
      <dgm:spPr/>
    </dgm:pt>
    <dgm:pt modelId="{9AE75ADC-4AD2-4E90-B126-95C22E9DFD13}" type="pres">
      <dgm:prSet presAssocID="{A02A0C1C-C66E-4008-97B1-7BBD16531332}" presName="sibTrans" presStyleCnt="0"/>
      <dgm:spPr/>
    </dgm:pt>
    <dgm:pt modelId="{BC6B3F36-ED11-44C2-91FC-A5FAA1C66004}" type="pres">
      <dgm:prSet presAssocID="{A583E3BA-C3CF-4EFB-9E86-0D40371BD176}" presName="node" presStyleLbl="node1" presStyleIdx="3" presStyleCnt="8">
        <dgm:presLayoutVars>
          <dgm:bulletEnabled val="1"/>
        </dgm:presLayoutVars>
      </dgm:prSet>
      <dgm:spPr/>
    </dgm:pt>
    <dgm:pt modelId="{013FCCF8-2F2A-424F-8FF8-1D0025AB1E7E}" type="pres">
      <dgm:prSet presAssocID="{081B8DC9-DDE2-45E6-A314-91C88314856A}" presName="sibTrans" presStyleCnt="0"/>
      <dgm:spPr/>
    </dgm:pt>
    <dgm:pt modelId="{DF2A72C1-2192-4932-B907-5E99BC28388A}" type="pres">
      <dgm:prSet presAssocID="{C2DF059C-CB22-489C-859E-AB6B8687E309}" presName="node" presStyleLbl="node1" presStyleIdx="4" presStyleCnt="8">
        <dgm:presLayoutVars>
          <dgm:bulletEnabled val="1"/>
        </dgm:presLayoutVars>
      </dgm:prSet>
      <dgm:spPr/>
    </dgm:pt>
    <dgm:pt modelId="{66C1A7E2-1A6F-4BCA-8A32-1F071E87B563}" type="pres">
      <dgm:prSet presAssocID="{86E1F7F9-4769-4568-9FD1-4BE1836C81A3}" presName="sibTrans" presStyleCnt="0"/>
      <dgm:spPr/>
    </dgm:pt>
    <dgm:pt modelId="{40371C66-6537-49E4-8F74-4F726FA9D65B}" type="pres">
      <dgm:prSet presAssocID="{3F41034F-C81D-4998-9955-B3E0AEC6F243}" presName="node" presStyleLbl="node1" presStyleIdx="5" presStyleCnt="8">
        <dgm:presLayoutVars>
          <dgm:bulletEnabled val="1"/>
        </dgm:presLayoutVars>
      </dgm:prSet>
      <dgm:spPr/>
    </dgm:pt>
    <dgm:pt modelId="{9CB0EEE2-4A26-43DE-A2A0-B3977F60AF60}" type="pres">
      <dgm:prSet presAssocID="{B2A50F6F-F4E8-4989-9CDD-EE08961464F7}" presName="sibTrans" presStyleCnt="0"/>
      <dgm:spPr/>
    </dgm:pt>
    <dgm:pt modelId="{7548C6A0-FEBF-47AF-8DBC-4A1A80037967}" type="pres">
      <dgm:prSet presAssocID="{F547C36B-438C-4768-809C-F461921CB498}" presName="node" presStyleLbl="node1" presStyleIdx="6" presStyleCnt="8">
        <dgm:presLayoutVars>
          <dgm:bulletEnabled val="1"/>
        </dgm:presLayoutVars>
      </dgm:prSet>
      <dgm:spPr/>
    </dgm:pt>
    <dgm:pt modelId="{8E8DF8FE-1D17-4E0E-9F28-0AB27261A1E0}" type="pres">
      <dgm:prSet presAssocID="{690E1395-2E2A-46F7-A0DF-3E81DEFF2F52}" presName="sibTrans" presStyleCnt="0"/>
      <dgm:spPr/>
    </dgm:pt>
    <dgm:pt modelId="{F73758DC-82A8-4653-B42D-24AB79D29476}" type="pres">
      <dgm:prSet presAssocID="{08C41170-B083-483E-9716-0A61D1D1A07B}" presName="node" presStyleLbl="node1" presStyleIdx="7" presStyleCnt="8">
        <dgm:presLayoutVars>
          <dgm:bulletEnabled val="1"/>
        </dgm:presLayoutVars>
      </dgm:prSet>
      <dgm:spPr/>
    </dgm:pt>
  </dgm:ptLst>
  <dgm:cxnLst>
    <dgm:cxn modelId="{B9105B20-B887-4F00-93E8-28D1ACA8B4A7}" type="presOf" srcId="{885E5D42-4B0B-48DC-802D-6788E70970C1}" destId="{04732363-328E-4D45-8D30-02B01774F154}" srcOrd="0" destOrd="0" presId="urn:microsoft.com/office/officeart/2005/8/layout/default"/>
    <dgm:cxn modelId="{79243C36-D435-4FF1-A08A-0D020FF723E9}" type="presOf" srcId="{08C41170-B083-483E-9716-0A61D1D1A07B}" destId="{F73758DC-82A8-4653-B42D-24AB79D29476}" srcOrd="0" destOrd="0" presId="urn:microsoft.com/office/officeart/2005/8/layout/default"/>
    <dgm:cxn modelId="{E62AC442-30ED-4C38-A898-19EB978A77EF}" type="presOf" srcId="{C2DF059C-CB22-489C-859E-AB6B8687E309}" destId="{DF2A72C1-2192-4932-B907-5E99BC28388A}" srcOrd="0" destOrd="0" presId="urn:microsoft.com/office/officeart/2005/8/layout/default"/>
    <dgm:cxn modelId="{9D0F6E51-8E14-4D20-98EE-16580484DB99}" srcId="{FFA58C23-AAAF-4064-9B52-683939260B59}" destId="{3F41034F-C81D-4998-9955-B3E0AEC6F243}" srcOrd="5" destOrd="0" parTransId="{5DC91CE3-90F2-4B41-8F4C-5CC756F84554}" sibTransId="{B2A50F6F-F4E8-4989-9CDD-EE08961464F7}"/>
    <dgm:cxn modelId="{4BA29951-1276-4C1E-9D62-3347E37B5C34}" srcId="{FFA58C23-AAAF-4064-9B52-683939260B59}" destId="{C2DF059C-CB22-489C-859E-AB6B8687E309}" srcOrd="4" destOrd="0" parTransId="{8584FC76-9FF4-4EF3-A221-FE68EE815743}" sibTransId="{86E1F7F9-4769-4568-9FD1-4BE1836C81A3}"/>
    <dgm:cxn modelId="{E32C6472-A71F-4C9F-AD93-1E2C9A0A6FAA}" srcId="{FFA58C23-AAAF-4064-9B52-683939260B59}" destId="{885E5D42-4B0B-48DC-802D-6788E70970C1}" srcOrd="0" destOrd="0" parTransId="{51A8B027-AF0A-4B73-B73E-FC84BA38962A}" sibTransId="{B600A314-6516-48F4-905C-D70F1F7B58E5}"/>
    <dgm:cxn modelId="{FC157352-9B8D-48B9-91A8-31C862F5264C}" type="presOf" srcId="{6ECED87E-FEDA-400C-84C5-DEB1CF2ACDBC}" destId="{485EC570-E3A5-4AF8-B029-DF33EB7057A5}" srcOrd="0" destOrd="0" presId="urn:microsoft.com/office/officeart/2005/8/layout/default"/>
    <dgm:cxn modelId="{67A40557-8C1B-4484-A45C-00ABD25EF9B4}" srcId="{FFA58C23-AAAF-4064-9B52-683939260B59}" destId="{A583E3BA-C3CF-4EFB-9E86-0D40371BD176}" srcOrd="3" destOrd="0" parTransId="{EDE0345C-0E43-4C8D-B59C-1779FA001491}" sibTransId="{081B8DC9-DDE2-45E6-A314-91C88314856A}"/>
    <dgm:cxn modelId="{C1E5F182-6336-4A92-A4A8-EBD5E8A0F0CD}" type="presOf" srcId="{3F41034F-C81D-4998-9955-B3E0AEC6F243}" destId="{40371C66-6537-49E4-8F74-4F726FA9D65B}" srcOrd="0" destOrd="0" presId="urn:microsoft.com/office/officeart/2005/8/layout/default"/>
    <dgm:cxn modelId="{8A07798D-F42B-40B3-B34D-3FFE7C48BF59}" srcId="{FFA58C23-AAAF-4064-9B52-683939260B59}" destId="{FD69EF30-3E01-4F73-8885-9B1E4E993627}" srcOrd="1" destOrd="0" parTransId="{37766D0C-D4E1-4B61-B251-52AE6EC1EB57}" sibTransId="{B36E8392-0005-4E7E-ADA7-71CEDD84C432}"/>
    <dgm:cxn modelId="{FBD3D691-F816-4C77-BA12-07E06AC71656}" type="presOf" srcId="{FD69EF30-3E01-4F73-8885-9B1E4E993627}" destId="{AC390817-DD08-4961-AF74-254E14DF3FAD}" srcOrd="0" destOrd="0" presId="urn:microsoft.com/office/officeart/2005/8/layout/default"/>
    <dgm:cxn modelId="{FE3D85A6-A446-4AFD-B55E-008A7F7657C3}" type="presOf" srcId="{F547C36B-438C-4768-809C-F461921CB498}" destId="{7548C6A0-FEBF-47AF-8DBC-4A1A80037967}" srcOrd="0" destOrd="0" presId="urn:microsoft.com/office/officeart/2005/8/layout/default"/>
    <dgm:cxn modelId="{47EEDFBF-B1AE-4D3D-8A8E-499809E8B297}" srcId="{FFA58C23-AAAF-4064-9B52-683939260B59}" destId="{6ECED87E-FEDA-400C-84C5-DEB1CF2ACDBC}" srcOrd="2" destOrd="0" parTransId="{E7DCB3EE-DAFB-4863-ADE7-9AB1EA4B0D4D}" sibTransId="{A02A0C1C-C66E-4008-97B1-7BBD16531332}"/>
    <dgm:cxn modelId="{C31198C6-B412-4001-8814-AFA3BCD08BDC}" srcId="{FFA58C23-AAAF-4064-9B52-683939260B59}" destId="{F547C36B-438C-4768-809C-F461921CB498}" srcOrd="6" destOrd="0" parTransId="{625BFED1-59E4-4A45-ADB0-2ACFAA2AD216}" sibTransId="{690E1395-2E2A-46F7-A0DF-3E81DEFF2F52}"/>
    <dgm:cxn modelId="{CB5747E2-D3DB-4B7A-B7D5-C06ABEDF33BE}" type="presOf" srcId="{A583E3BA-C3CF-4EFB-9E86-0D40371BD176}" destId="{BC6B3F36-ED11-44C2-91FC-A5FAA1C66004}" srcOrd="0" destOrd="0" presId="urn:microsoft.com/office/officeart/2005/8/layout/default"/>
    <dgm:cxn modelId="{613686E2-B2F7-4199-96A4-0505AAE35417}" srcId="{FFA58C23-AAAF-4064-9B52-683939260B59}" destId="{08C41170-B083-483E-9716-0A61D1D1A07B}" srcOrd="7" destOrd="0" parTransId="{2DC7A390-E9CA-49EF-A038-B535041DF3BD}" sibTransId="{DC6D489E-8FC0-4F50-B684-A5E0E24F271C}"/>
    <dgm:cxn modelId="{A315FEEE-3C8E-4363-9F77-C9D940171733}" type="presOf" srcId="{FFA58C23-AAAF-4064-9B52-683939260B59}" destId="{35E4BEE9-E4EB-411E-B74F-6ADDE62E916F}" srcOrd="0" destOrd="0" presId="urn:microsoft.com/office/officeart/2005/8/layout/default"/>
    <dgm:cxn modelId="{AA6F8F24-7906-4C0A-92B7-F78FEE28DC5D}" type="presParOf" srcId="{35E4BEE9-E4EB-411E-B74F-6ADDE62E916F}" destId="{04732363-328E-4D45-8D30-02B01774F154}" srcOrd="0" destOrd="0" presId="urn:microsoft.com/office/officeart/2005/8/layout/default"/>
    <dgm:cxn modelId="{4387B62A-BC55-46A2-A702-A6C7A4DDB4C5}" type="presParOf" srcId="{35E4BEE9-E4EB-411E-B74F-6ADDE62E916F}" destId="{DB44ABF3-2135-427F-8C83-235450E0B948}" srcOrd="1" destOrd="0" presId="urn:microsoft.com/office/officeart/2005/8/layout/default"/>
    <dgm:cxn modelId="{55AA2D11-313B-4512-9E23-9B15D17B5235}" type="presParOf" srcId="{35E4BEE9-E4EB-411E-B74F-6ADDE62E916F}" destId="{AC390817-DD08-4961-AF74-254E14DF3FAD}" srcOrd="2" destOrd="0" presId="urn:microsoft.com/office/officeart/2005/8/layout/default"/>
    <dgm:cxn modelId="{A34CB61A-2DE6-4B97-AFFA-F5ED3BC69783}" type="presParOf" srcId="{35E4BEE9-E4EB-411E-B74F-6ADDE62E916F}" destId="{8CB79AAE-06A7-4493-80E1-2589D5DC99D8}" srcOrd="3" destOrd="0" presId="urn:microsoft.com/office/officeart/2005/8/layout/default"/>
    <dgm:cxn modelId="{6B10B14B-434D-4F06-BA76-F7F12F05D91B}" type="presParOf" srcId="{35E4BEE9-E4EB-411E-B74F-6ADDE62E916F}" destId="{485EC570-E3A5-4AF8-B029-DF33EB7057A5}" srcOrd="4" destOrd="0" presId="urn:microsoft.com/office/officeart/2005/8/layout/default"/>
    <dgm:cxn modelId="{2B912A21-2048-460C-81BD-FF4CFA7B1365}" type="presParOf" srcId="{35E4BEE9-E4EB-411E-B74F-6ADDE62E916F}" destId="{9AE75ADC-4AD2-4E90-B126-95C22E9DFD13}" srcOrd="5" destOrd="0" presId="urn:microsoft.com/office/officeart/2005/8/layout/default"/>
    <dgm:cxn modelId="{4EBBD0D2-130B-40A5-880E-94279D867F6D}" type="presParOf" srcId="{35E4BEE9-E4EB-411E-B74F-6ADDE62E916F}" destId="{BC6B3F36-ED11-44C2-91FC-A5FAA1C66004}" srcOrd="6" destOrd="0" presId="urn:microsoft.com/office/officeart/2005/8/layout/default"/>
    <dgm:cxn modelId="{10AABC2B-B4DD-4AFF-BD96-9FC1F1B5D383}" type="presParOf" srcId="{35E4BEE9-E4EB-411E-B74F-6ADDE62E916F}" destId="{013FCCF8-2F2A-424F-8FF8-1D0025AB1E7E}" srcOrd="7" destOrd="0" presId="urn:microsoft.com/office/officeart/2005/8/layout/default"/>
    <dgm:cxn modelId="{B1705D33-8D8E-43D4-88CD-0C47AC26C388}" type="presParOf" srcId="{35E4BEE9-E4EB-411E-B74F-6ADDE62E916F}" destId="{DF2A72C1-2192-4932-B907-5E99BC28388A}" srcOrd="8" destOrd="0" presId="urn:microsoft.com/office/officeart/2005/8/layout/default"/>
    <dgm:cxn modelId="{2F5D0FF3-0CDA-4127-BEC0-5EF166CB0B73}" type="presParOf" srcId="{35E4BEE9-E4EB-411E-B74F-6ADDE62E916F}" destId="{66C1A7E2-1A6F-4BCA-8A32-1F071E87B563}" srcOrd="9" destOrd="0" presId="urn:microsoft.com/office/officeart/2005/8/layout/default"/>
    <dgm:cxn modelId="{42E8B6BC-7660-42B8-82A3-1B2F6F2F8394}" type="presParOf" srcId="{35E4BEE9-E4EB-411E-B74F-6ADDE62E916F}" destId="{40371C66-6537-49E4-8F74-4F726FA9D65B}" srcOrd="10" destOrd="0" presId="urn:microsoft.com/office/officeart/2005/8/layout/default"/>
    <dgm:cxn modelId="{8EC7ABC4-C239-49F9-9879-10D775100918}" type="presParOf" srcId="{35E4BEE9-E4EB-411E-B74F-6ADDE62E916F}" destId="{9CB0EEE2-4A26-43DE-A2A0-B3977F60AF60}" srcOrd="11" destOrd="0" presId="urn:microsoft.com/office/officeart/2005/8/layout/default"/>
    <dgm:cxn modelId="{8726D5A4-EA0B-4592-97EE-23310E818819}" type="presParOf" srcId="{35E4BEE9-E4EB-411E-B74F-6ADDE62E916F}" destId="{7548C6A0-FEBF-47AF-8DBC-4A1A80037967}" srcOrd="12" destOrd="0" presId="urn:microsoft.com/office/officeart/2005/8/layout/default"/>
    <dgm:cxn modelId="{593FAC21-A034-4D15-BE53-9A615685FB04}" type="presParOf" srcId="{35E4BEE9-E4EB-411E-B74F-6ADDE62E916F}" destId="{8E8DF8FE-1D17-4E0E-9F28-0AB27261A1E0}" srcOrd="13" destOrd="0" presId="urn:microsoft.com/office/officeart/2005/8/layout/default"/>
    <dgm:cxn modelId="{1B0768BB-746F-4312-AC2B-A379D3A4439A}" type="presParOf" srcId="{35E4BEE9-E4EB-411E-B74F-6ADDE62E916F}" destId="{F73758DC-82A8-4653-B42D-24AB79D29476}"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0A683-E77F-4EBD-BE65-863666248B3E}">
      <dsp:nvSpPr>
        <dsp:cNvPr id="0" name=""/>
        <dsp:cNvSpPr/>
      </dsp:nvSpPr>
      <dsp:spPr>
        <a:xfrm>
          <a:off x="0" y="4917250"/>
          <a:ext cx="2047665" cy="53809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Develop</a:t>
          </a:r>
        </a:p>
      </dsp:txBody>
      <dsp:txXfrm>
        <a:off x="0" y="4917250"/>
        <a:ext cx="2047665" cy="538092"/>
      </dsp:txXfrm>
    </dsp:sp>
    <dsp:sp modelId="{86CF4AE0-6311-40A8-A446-3E0FDAC15554}">
      <dsp:nvSpPr>
        <dsp:cNvPr id="0" name=""/>
        <dsp:cNvSpPr/>
      </dsp:nvSpPr>
      <dsp:spPr>
        <a:xfrm>
          <a:off x="2047664" y="4917250"/>
          <a:ext cx="6142995" cy="5380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Develop List of Past, Present, and Future Areas of Need</a:t>
          </a:r>
        </a:p>
      </dsp:txBody>
      <dsp:txXfrm>
        <a:off x="2047664" y="4917250"/>
        <a:ext cx="6142995" cy="538092"/>
      </dsp:txXfrm>
    </dsp:sp>
    <dsp:sp modelId="{84D71C10-CFCE-4E24-9E7A-793103C8A7FC}">
      <dsp:nvSpPr>
        <dsp:cNvPr id="0" name=""/>
        <dsp:cNvSpPr/>
      </dsp:nvSpPr>
      <dsp:spPr>
        <a:xfrm rot="10800000">
          <a:off x="0" y="4097736"/>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dirty="0"/>
            <a:t>Review</a:t>
          </a:r>
        </a:p>
      </dsp:txBody>
      <dsp:txXfrm rot="-10800000">
        <a:off x="0" y="4097736"/>
        <a:ext cx="2047665" cy="537930"/>
      </dsp:txXfrm>
    </dsp:sp>
    <dsp:sp modelId="{0694B2DA-DB45-49AC-8250-8913A2FCEDDF}">
      <dsp:nvSpPr>
        <dsp:cNvPr id="0" name=""/>
        <dsp:cNvSpPr/>
      </dsp:nvSpPr>
      <dsp:spPr>
        <a:xfrm>
          <a:off x="2047664" y="4097736"/>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Review Previous Addressed Needs</a:t>
          </a:r>
        </a:p>
      </dsp:txBody>
      <dsp:txXfrm>
        <a:off x="2047664" y="4097736"/>
        <a:ext cx="6142995" cy="537930"/>
      </dsp:txXfrm>
    </dsp:sp>
    <dsp:sp modelId="{B70BCD9E-EF5A-469C-87F2-FE312B49529B}">
      <dsp:nvSpPr>
        <dsp:cNvPr id="0" name=""/>
        <dsp:cNvSpPr/>
      </dsp:nvSpPr>
      <dsp:spPr>
        <a:xfrm rot="10800000">
          <a:off x="0" y="3278222"/>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dirty="0"/>
            <a:t>Evaluate</a:t>
          </a:r>
        </a:p>
      </dsp:txBody>
      <dsp:txXfrm rot="-10800000">
        <a:off x="0" y="3278222"/>
        <a:ext cx="2047665" cy="537930"/>
      </dsp:txXfrm>
    </dsp:sp>
    <dsp:sp modelId="{0A54BD7C-42AC-4B77-8707-80948565D04F}">
      <dsp:nvSpPr>
        <dsp:cNvPr id="0" name=""/>
        <dsp:cNvSpPr/>
      </dsp:nvSpPr>
      <dsp:spPr>
        <a:xfrm>
          <a:off x="2047664" y="3278222"/>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Evaluate Data</a:t>
          </a:r>
        </a:p>
      </dsp:txBody>
      <dsp:txXfrm>
        <a:off x="2047664" y="3278222"/>
        <a:ext cx="6142995" cy="537930"/>
      </dsp:txXfrm>
    </dsp:sp>
    <dsp:sp modelId="{7C51F39A-5DCD-41A6-BFC0-455BA7B506F0}">
      <dsp:nvSpPr>
        <dsp:cNvPr id="0" name=""/>
        <dsp:cNvSpPr/>
      </dsp:nvSpPr>
      <dsp:spPr>
        <a:xfrm rot="10800000">
          <a:off x="0" y="2458707"/>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a:t>Ask</a:t>
          </a:r>
        </a:p>
      </dsp:txBody>
      <dsp:txXfrm rot="-10800000">
        <a:off x="0" y="2458707"/>
        <a:ext cx="2047665" cy="537930"/>
      </dsp:txXfrm>
    </dsp:sp>
    <dsp:sp modelId="{F8A85314-9135-4376-B1E7-0A15127704F0}">
      <dsp:nvSpPr>
        <dsp:cNvPr id="0" name=""/>
        <dsp:cNvSpPr/>
      </dsp:nvSpPr>
      <dsp:spPr>
        <a:xfrm>
          <a:off x="2047664" y="2458707"/>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Ask Family Members About their Expectations</a:t>
          </a:r>
        </a:p>
      </dsp:txBody>
      <dsp:txXfrm>
        <a:off x="2047664" y="2458707"/>
        <a:ext cx="6142995" cy="537930"/>
      </dsp:txXfrm>
    </dsp:sp>
    <dsp:sp modelId="{61A3CB79-EAA1-4BF9-A1B4-539C1C85DF28}">
      <dsp:nvSpPr>
        <dsp:cNvPr id="0" name=""/>
        <dsp:cNvSpPr/>
      </dsp:nvSpPr>
      <dsp:spPr>
        <a:xfrm rot="10800000">
          <a:off x="0" y="1639193"/>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a:t>Ensure</a:t>
          </a:r>
        </a:p>
      </dsp:txBody>
      <dsp:txXfrm rot="-10800000">
        <a:off x="0" y="1639193"/>
        <a:ext cx="2047665" cy="537930"/>
      </dsp:txXfrm>
    </dsp:sp>
    <dsp:sp modelId="{AD97EED7-8AD0-4D69-8897-08D9BC3D6A99}">
      <dsp:nvSpPr>
        <dsp:cNvPr id="0" name=""/>
        <dsp:cNvSpPr/>
      </dsp:nvSpPr>
      <dsp:spPr>
        <a:xfrm>
          <a:off x="2047664" y="1639193"/>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Ensure Career Plan is Current</a:t>
          </a:r>
        </a:p>
      </dsp:txBody>
      <dsp:txXfrm>
        <a:off x="2047664" y="1639193"/>
        <a:ext cx="6142995" cy="537930"/>
      </dsp:txXfrm>
    </dsp:sp>
    <dsp:sp modelId="{9CB9D083-F386-4023-BF83-6477BE6BC48E}">
      <dsp:nvSpPr>
        <dsp:cNvPr id="0" name=""/>
        <dsp:cNvSpPr/>
      </dsp:nvSpPr>
      <dsp:spPr>
        <a:xfrm rot="10800000">
          <a:off x="0" y="819679"/>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dirty="0"/>
            <a:t>Use</a:t>
          </a:r>
        </a:p>
      </dsp:txBody>
      <dsp:txXfrm rot="-10800000">
        <a:off x="0" y="819679"/>
        <a:ext cx="2047665" cy="537930"/>
      </dsp:txXfrm>
    </dsp:sp>
    <dsp:sp modelId="{8A83F628-4DF1-4545-B367-8F211739F96F}">
      <dsp:nvSpPr>
        <dsp:cNvPr id="0" name=""/>
        <dsp:cNvSpPr/>
      </dsp:nvSpPr>
      <dsp:spPr>
        <a:xfrm>
          <a:off x="2047664" y="819679"/>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Use Employee’s Career Plan</a:t>
          </a:r>
        </a:p>
      </dsp:txBody>
      <dsp:txXfrm>
        <a:off x="2047664" y="819679"/>
        <a:ext cx="6142995" cy="537930"/>
      </dsp:txXfrm>
    </dsp:sp>
    <dsp:sp modelId="{413415EC-57FA-44C4-B357-223FDCC47D6A}">
      <dsp:nvSpPr>
        <dsp:cNvPr id="0" name=""/>
        <dsp:cNvSpPr/>
      </dsp:nvSpPr>
      <dsp:spPr>
        <a:xfrm rot="10800000">
          <a:off x="0" y="165"/>
          <a:ext cx="2047665" cy="82758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30" tIns="135128" rIns="145630"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Ask</a:t>
          </a:r>
        </a:p>
      </dsp:txBody>
      <dsp:txXfrm rot="-10800000">
        <a:off x="0" y="165"/>
        <a:ext cx="2047665" cy="537930"/>
      </dsp:txXfrm>
    </dsp:sp>
    <dsp:sp modelId="{0DFBF177-7051-4DDD-8323-19C017DE3A3D}">
      <dsp:nvSpPr>
        <dsp:cNvPr id="0" name=""/>
        <dsp:cNvSpPr/>
      </dsp:nvSpPr>
      <dsp:spPr>
        <a:xfrm>
          <a:off x="2047664" y="165"/>
          <a:ext cx="6142995" cy="5379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609" tIns="304800" rIns="124609" bIns="304800" numCol="1" spcCol="1270" anchor="ctr" anchorCtr="0">
          <a:noAutofit/>
        </a:bodyPr>
        <a:lstStyle/>
        <a:p>
          <a:pPr marL="0" lvl="0" indent="0" algn="l" defTabSz="1066800">
            <a:lnSpc>
              <a:spcPct val="90000"/>
            </a:lnSpc>
            <a:spcBef>
              <a:spcPct val="0"/>
            </a:spcBef>
            <a:spcAft>
              <a:spcPct val="35000"/>
            </a:spcAft>
            <a:buNone/>
          </a:pPr>
          <a:r>
            <a:rPr lang="en-US" sz="2400" kern="1200" dirty="0"/>
            <a:t>Ask Employee / Ask the Employer</a:t>
          </a:r>
        </a:p>
      </dsp:txBody>
      <dsp:txXfrm>
        <a:off x="2047664" y="165"/>
        <a:ext cx="6142995" cy="537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DF39-014D-4DE8-A1F1-A474F705EA95}">
      <dsp:nvSpPr>
        <dsp:cNvPr id="0" name=""/>
        <dsp:cNvSpPr/>
      </dsp:nvSpPr>
      <dsp:spPr>
        <a:xfrm>
          <a:off x="0" y="1619217"/>
          <a:ext cx="2767889" cy="1757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580CD-5F8C-45B2-A0B0-6D60B5C3A477}">
      <dsp:nvSpPr>
        <dsp:cNvPr id="0" name=""/>
        <dsp:cNvSpPr/>
      </dsp:nvSpPr>
      <dsp:spPr>
        <a:xfrm>
          <a:off x="307543" y="1911383"/>
          <a:ext cx="2767889" cy="1757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t>Meetings between employee, employer, and Employment Consultant</a:t>
          </a:r>
          <a:endParaRPr lang="en-US" sz="2300" kern="1200" dirty="0"/>
        </a:p>
      </dsp:txBody>
      <dsp:txXfrm>
        <a:off x="359022" y="1962862"/>
        <a:ext cx="2664931" cy="1654651"/>
      </dsp:txXfrm>
    </dsp:sp>
    <dsp:sp modelId="{AE024A89-050D-42A0-BF6F-F456AE45D280}">
      <dsp:nvSpPr>
        <dsp:cNvPr id="0" name=""/>
        <dsp:cNvSpPr/>
      </dsp:nvSpPr>
      <dsp:spPr>
        <a:xfrm>
          <a:off x="3382976" y="1619217"/>
          <a:ext cx="2767889" cy="1757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585EF-573C-4CA0-8574-038245C8B5BD}">
      <dsp:nvSpPr>
        <dsp:cNvPr id="0" name=""/>
        <dsp:cNvSpPr/>
      </dsp:nvSpPr>
      <dsp:spPr>
        <a:xfrm>
          <a:off x="3690519" y="1911383"/>
          <a:ext cx="2767889" cy="1757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t>Use typical company schedule for performance review</a:t>
          </a:r>
          <a:endParaRPr lang="en-US" sz="2300" kern="1200" dirty="0"/>
        </a:p>
      </dsp:txBody>
      <dsp:txXfrm>
        <a:off x="3741998" y="1962862"/>
        <a:ext cx="2664931" cy="1654651"/>
      </dsp:txXfrm>
    </dsp:sp>
    <dsp:sp modelId="{02B22317-7BCA-4CB7-B29C-47D4D838C6D6}">
      <dsp:nvSpPr>
        <dsp:cNvPr id="0" name=""/>
        <dsp:cNvSpPr/>
      </dsp:nvSpPr>
      <dsp:spPr>
        <a:xfrm>
          <a:off x="6765952" y="1619217"/>
          <a:ext cx="2767889" cy="17576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31DD8-9BD8-47F4-94A0-905792B902BB}">
      <dsp:nvSpPr>
        <dsp:cNvPr id="0" name=""/>
        <dsp:cNvSpPr/>
      </dsp:nvSpPr>
      <dsp:spPr>
        <a:xfrm>
          <a:off x="7073495" y="1911383"/>
          <a:ext cx="2767889" cy="17576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baseline="0" dirty="0"/>
            <a:t>Maintain a twice monthly contact</a:t>
          </a:r>
          <a:endParaRPr lang="en-US" sz="2300" kern="1200" dirty="0"/>
        </a:p>
      </dsp:txBody>
      <dsp:txXfrm>
        <a:off x="7124974" y="1962862"/>
        <a:ext cx="2664931" cy="1654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32363-328E-4D45-8D30-02B01774F154}">
      <dsp:nvSpPr>
        <dsp:cNvPr id="0" name=""/>
        <dsp:cNvSpPr/>
      </dsp:nvSpPr>
      <dsp:spPr>
        <a:xfrm>
          <a:off x="2946" y="343122"/>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Develop a Plan</a:t>
          </a:r>
          <a:endParaRPr lang="en-US" sz="2500" kern="1200"/>
        </a:p>
      </dsp:txBody>
      <dsp:txXfrm>
        <a:off x="2946" y="343122"/>
        <a:ext cx="2337792" cy="1402675"/>
      </dsp:txXfrm>
    </dsp:sp>
    <dsp:sp modelId="{AC390817-DD08-4961-AF74-254E14DF3FAD}">
      <dsp:nvSpPr>
        <dsp:cNvPr id="0" name=""/>
        <dsp:cNvSpPr/>
      </dsp:nvSpPr>
      <dsp:spPr>
        <a:xfrm>
          <a:off x="2574518" y="343122"/>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dirty="0"/>
            <a:t>Identification of Employee’s Needs</a:t>
          </a:r>
          <a:endParaRPr lang="en-US" sz="2500" kern="1200" dirty="0"/>
        </a:p>
      </dsp:txBody>
      <dsp:txXfrm>
        <a:off x="2574518" y="343122"/>
        <a:ext cx="2337792" cy="1402675"/>
      </dsp:txXfrm>
    </dsp:sp>
    <dsp:sp modelId="{485EC570-E3A5-4AF8-B029-DF33EB7057A5}">
      <dsp:nvSpPr>
        <dsp:cNvPr id="0" name=""/>
        <dsp:cNvSpPr/>
      </dsp:nvSpPr>
      <dsp:spPr>
        <a:xfrm>
          <a:off x="5146089" y="343122"/>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Brain Storming Options</a:t>
          </a:r>
          <a:endParaRPr lang="en-US" sz="2500" kern="1200"/>
        </a:p>
      </dsp:txBody>
      <dsp:txXfrm>
        <a:off x="5146089" y="343122"/>
        <a:ext cx="2337792" cy="1402675"/>
      </dsp:txXfrm>
    </dsp:sp>
    <dsp:sp modelId="{BC6B3F36-ED11-44C2-91FC-A5FAA1C66004}">
      <dsp:nvSpPr>
        <dsp:cNvPr id="0" name=""/>
        <dsp:cNvSpPr/>
      </dsp:nvSpPr>
      <dsp:spPr>
        <a:xfrm>
          <a:off x="7717661" y="343122"/>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Choosing a Support Option</a:t>
          </a:r>
          <a:endParaRPr lang="en-US" sz="2500" kern="1200"/>
        </a:p>
      </dsp:txBody>
      <dsp:txXfrm>
        <a:off x="7717661" y="343122"/>
        <a:ext cx="2337792" cy="1402675"/>
      </dsp:txXfrm>
    </dsp:sp>
    <dsp:sp modelId="{DF2A72C1-2192-4932-B907-5E99BC28388A}">
      <dsp:nvSpPr>
        <dsp:cNvPr id="0" name=""/>
        <dsp:cNvSpPr/>
      </dsp:nvSpPr>
      <dsp:spPr>
        <a:xfrm>
          <a:off x="2946" y="1979576"/>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Determining the Level of Support with a ……………</a:t>
          </a:r>
          <a:endParaRPr lang="en-US" sz="2500" kern="1200"/>
        </a:p>
      </dsp:txBody>
      <dsp:txXfrm>
        <a:off x="2946" y="1979576"/>
        <a:ext cx="2337792" cy="1402675"/>
      </dsp:txXfrm>
    </dsp:sp>
    <dsp:sp modelId="{40371C66-6537-49E4-8F74-4F726FA9D65B}">
      <dsp:nvSpPr>
        <dsp:cNvPr id="0" name=""/>
        <dsp:cNvSpPr/>
      </dsp:nvSpPr>
      <dsp:spPr>
        <a:xfrm>
          <a:off x="2574518" y="1979576"/>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1) Primary Support</a:t>
          </a:r>
          <a:endParaRPr lang="en-US" sz="2500" kern="1200"/>
        </a:p>
      </dsp:txBody>
      <dsp:txXfrm>
        <a:off x="2574518" y="1979576"/>
        <a:ext cx="2337792" cy="1402675"/>
      </dsp:txXfrm>
    </dsp:sp>
    <dsp:sp modelId="{7548C6A0-FEBF-47AF-8DBC-4A1A80037967}">
      <dsp:nvSpPr>
        <dsp:cNvPr id="0" name=""/>
        <dsp:cNvSpPr/>
      </dsp:nvSpPr>
      <dsp:spPr>
        <a:xfrm>
          <a:off x="5146089" y="1979576"/>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2) Back up Support</a:t>
          </a:r>
          <a:endParaRPr lang="en-US" sz="2500" kern="1200"/>
        </a:p>
      </dsp:txBody>
      <dsp:txXfrm>
        <a:off x="5146089" y="1979576"/>
        <a:ext cx="2337792" cy="1402675"/>
      </dsp:txXfrm>
    </dsp:sp>
    <dsp:sp modelId="{F73758DC-82A8-4653-B42D-24AB79D29476}">
      <dsp:nvSpPr>
        <dsp:cNvPr id="0" name=""/>
        <dsp:cNvSpPr/>
      </dsp:nvSpPr>
      <dsp:spPr>
        <a:xfrm>
          <a:off x="7717661" y="1979576"/>
          <a:ext cx="2337792" cy="1402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i="0" kern="1200" baseline="0"/>
            <a:t>3) Funding Source</a:t>
          </a:r>
          <a:endParaRPr lang="en-US" sz="2500" kern="1200"/>
        </a:p>
      </dsp:txBody>
      <dsp:txXfrm>
        <a:off x="7717661" y="1979576"/>
        <a:ext cx="2337792" cy="140267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A642-6DB6-6C56-8F35-015246EF0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76B95A-90BB-635D-5DA8-323ED7CBD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C705F-C231-CBC2-8A7B-A744F4ED8B41}"/>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671F801C-C92E-179D-A376-FF8757C27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3C92A-2B08-22B4-7F40-475E1F48E1CF}"/>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35770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DC59-2BFC-1979-E120-6FCB70E2CB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125B7-F871-E23E-4F91-F2A5E53E60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D0AD0-A0D9-640A-26B0-FC557F0BE0FA}"/>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3A771D04-DC46-257A-5B63-1A8E015DA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E0EB1-423B-A07E-9900-1979AA5FEBF5}"/>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360278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61749B-41C5-26A8-3EBF-3380C66F5A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C19949-9A06-6028-51ED-99BD846669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D5483-B81D-3389-0803-62939C3FC08A}"/>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D3568BD5-4EEF-4EA2-6E7E-3E30CC56B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BA31E-3B46-25D0-1266-61D2C120FACE}"/>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281267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81DC-825D-2BFA-5A12-A7ABC4F9E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E9668-BD29-E98F-5526-CB86D8D97E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A02301-178E-EA3D-6C75-E5760A9A420C}"/>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F469822B-6770-45FF-8199-1C5A17A0A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3765A-77A5-3760-35E1-CD331904F0E0}"/>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126928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EF45-5E3A-6A7F-0227-392B4AC78D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72B90C-2156-42BB-1349-BEFC86B1B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B7241-989D-4823-53E1-17903B61B114}"/>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29489D4D-E203-B599-98A7-5CA929DF7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09A60-E0B5-C613-67E4-DCDC6FAEE366}"/>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121604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593-3286-2CC7-2CD0-2FD6172A28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9766E-A132-93E0-868B-661CA9CEC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6BCBC3-1871-E059-BFFA-16429F3BB6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7A4963-5BBC-F488-7FFC-2DA4C256DB03}"/>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6" name="Footer Placeholder 5">
            <a:extLst>
              <a:ext uri="{FF2B5EF4-FFF2-40B4-BE49-F238E27FC236}">
                <a16:creationId xmlns:a16="http://schemas.microsoft.com/office/drawing/2014/main" id="{BAA6DFA1-0248-9B9D-7020-0ADB502E9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4479E-0B46-4661-09C8-7F8C8BC5BED7}"/>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176311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41F6-EC04-1E6D-DC95-5975126D34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B432C7-D320-B8ED-E76D-093B9DB97A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69504-DEC5-C725-13B1-9B036DA91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D1ED18-A341-2389-07B3-9999CF2FD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BB71DE-9A79-90F2-A7C8-5DDED9F6F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27C955-A621-EC2C-A4F4-6833919DF209}"/>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8" name="Footer Placeholder 7">
            <a:extLst>
              <a:ext uri="{FF2B5EF4-FFF2-40B4-BE49-F238E27FC236}">
                <a16:creationId xmlns:a16="http://schemas.microsoft.com/office/drawing/2014/main" id="{9E727E17-458E-5101-68FE-CFD02B914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656487-7284-C8BF-1CD8-631B988D4B2E}"/>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269029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845B-4ADC-F8F5-7B2C-DE7B855B2F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24B2A-5E84-A9F4-4D69-6C31590B8A72}"/>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4" name="Footer Placeholder 3">
            <a:extLst>
              <a:ext uri="{FF2B5EF4-FFF2-40B4-BE49-F238E27FC236}">
                <a16:creationId xmlns:a16="http://schemas.microsoft.com/office/drawing/2014/main" id="{8CA0E7A0-7736-DDCD-58DA-10021EC44E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3FFB2A-7878-B42E-FD2D-78D2C0F10D0A}"/>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250088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854F7-60C0-642A-9A3A-D382BE183A2D}"/>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3" name="Footer Placeholder 2">
            <a:extLst>
              <a:ext uri="{FF2B5EF4-FFF2-40B4-BE49-F238E27FC236}">
                <a16:creationId xmlns:a16="http://schemas.microsoft.com/office/drawing/2014/main" id="{890D373C-BD47-7FE1-B394-BFA37CEA55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18F64D-3699-2286-74DF-3FF3DED1284D}"/>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237791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2484-A76E-1B43-7767-C99B4111C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46474C-CB3F-C23B-1F3A-1B028C7A0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7EFB53-AA76-01F8-099B-62684E072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12B4B6-F2F7-C1F1-24DD-BD7B7CDB4004}"/>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6" name="Footer Placeholder 5">
            <a:extLst>
              <a:ext uri="{FF2B5EF4-FFF2-40B4-BE49-F238E27FC236}">
                <a16:creationId xmlns:a16="http://schemas.microsoft.com/office/drawing/2014/main" id="{564D7284-3B5C-8ADC-FAE9-201F3C3BB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AE68-04DF-9E82-7464-5249A6D87803}"/>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48240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ED83-8A7E-AB61-F404-A0748191F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E74ABD-5256-9615-AEF3-5E2517D4BD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4EDDA-23D0-D5C8-23B5-CE87B1328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79093-FC4B-D65F-8EB1-1ABE7F15D62A}"/>
              </a:ext>
            </a:extLst>
          </p:cNvPr>
          <p:cNvSpPr>
            <a:spLocks noGrp="1"/>
          </p:cNvSpPr>
          <p:nvPr>
            <p:ph type="dt" sz="half" idx="10"/>
          </p:nvPr>
        </p:nvSpPr>
        <p:spPr/>
        <p:txBody>
          <a:bodyPr/>
          <a:lstStyle/>
          <a:p>
            <a:fld id="{C382599B-F093-408C-A983-EF687B8927C4}" type="datetimeFigureOut">
              <a:rPr lang="en-US" smtClean="0"/>
              <a:t>10/24/2023</a:t>
            </a:fld>
            <a:endParaRPr lang="en-US"/>
          </a:p>
        </p:txBody>
      </p:sp>
      <p:sp>
        <p:nvSpPr>
          <p:cNvPr id="6" name="Footer Placeholder 5">
            <a:extLst>
              <a:ext uri="{FF2B5EF4-FFF2-40B4-BE49-F238E27FC236}">
                <a16:creationId xmlns:a16="http://schemas.microsoft.com/office/drawing/2014/main" id="{48114764-2073-6BF6-0B6E-C74BEA7F0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21397-3421-CF0E-D8CE-EF3C3F1A0F4F}"/>
              </a:ext>
            </a:extLst>
          </p:cNvPr>
          <p:cNvSpPr>
            <a:spLocks noGrp="1"/>
          </p:cNvSpPr>
          <p:nvPr>
            <p:ph type="sldNum" sz="quarter" idx="12"/>
          </p:nvPr>
        </p:nvSpPr>
        <p:spPr/>
        <p:txBody>
          <a:bodyPr/>
          <a:lstStyle/>
          <a:p>
            <a:fld id="{F298E556-0C6C-4120-9972-3318783807B3}" type="slidenum">
              <a:rPr lang="en-US" smtClean="0"/>
              <a:t>‹#›</a:t>
            </a:fld>
            <a:endParaRPr lang="en-US"/>
          </a:p>
        </p:txBody>
      </p:sp>
    </p:spTree>
    <p:extLst>
      <p:ext uri="{BB962C8B-B14F-4D97-AF65-F5344CB8AC3E}">
        <p14:creationId xmlns:p14="http://schemas.microsoft.com/office/powerpoint/2010/main" val="323394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8DC44-A2C9-E5CC-0FBF-2F80C1423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E0628-8C42-0A6B-AEBC-8E779DF70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5FA4E-FFF7-CD47-5F3C-0CA38037F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82599B-F093-408C-A983-EF687B8927C4}" type="datetimeFigureOut">
              <a:rPr lang="en-US" smtClean="0"/>
              <a:t>10/24/2023</a:t>
            </a:fld>
            <a:endParaRPr lang="en-US"/>
          </a:p>
        </p:txBody>
      </p:sp>
      <p:sp>
        <p:nvSpPr>
          <p:cNvPr id="5" name="Footer Placeholder 4">
            <a:extLst>
              <a:ext uri="{FF2B5EF4-FFF2-40B4-BE49-F238E27FC236}">
                <a16:creationId xmlns:a16="http://schemas.microsoft.com/office/drawing/2014/main" id="{8AB83E04-52E5-CDAB-963C-CFA3737D9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808E21-2FB3-E6C4-8ABF-09963A90F4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8E556-0C6C-4120-9972-3318783807B3}" type="slidenum">
              <a:rPr lang="en-US" smtClean="0"/>
              <a:t>‹#›</a:t>
            </a:fld>
            <a:endParaRPr lang="en-US"/>
          </a:p>
        </p:txBody>
      </p:sp>
    </p:spTree>
    <p:extLst>
      <p:ext uri="{BB962C8B-B14F-4D97-AF65-F5344CB8AC3E}">
        <p14:creationId xmlns:p14="http://schemas.microsoft.com/office/powerpoint/2010/main" val="354502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4.emf"/><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4.emf"/><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4.emf"/><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259F2E-43BC-A0C3-699F-35DA74973B92}"/>
              </a:ext>
            </a:extLst>
          </p:cNvPr>
          <p:cNvPicPr>
            <a:picLocks noChangeAspect="1"/>
          </p:cNvPicPr>
          <p:nvPr/>
        </p:nvPicPr>
        <p:blipFill>
          <a:blip r:embed="rId4"/>
          <a:stretch>
            <a:fillRect/>
          </a:stretch>
        </p:blipFill>
        <p:spPr>
          <a:xfrm>
            <a:off x="0" y="397"/>
            <a:ext cx="12191294" cy="6857603"/>
          </a:xfrm>
          <a:prstGeom prst="rect">
            <a:avLst/>
          </a:prstGeom>
        </p:spPr>
      </p:pic>
      <p:sp>
        <p:nvSpPr>
          <p:cNvPr id="2" name="Title 1">
            <a:extLst>
              <a:ext uri="{FF2B5EF4-FFF2-40B4-BE49-F238E27FC236}">
                <a16:creationId xmlns:a16="http://schemas.microsoft.com/office/drawing/2014/main" id="{343EF8CF-6D8B-48F6-A087-CD5A97F60AC5}"/>
              </a:ext>
            </a:extLst>
          </p:cNvPr>
          <p:cNvSpPr>
            <a:spLocks noGrp="1"/>
          </p:cNvSpPr>
          <p:nvPr>
            <p:ph type="ctrTitle"/>
          </p:nvPr>
        </p:nvSpPr>
        <p:spPr>
          <a:xfrm>
            <a:off x="1156513" y="4381131"/>
            <a:ext cx="9566444" cy="1057655"/>
          </a:xfrm>
        </p:spPr>
        <p:txBody>
          <a:bodyPr>
            <a:normAutofit/>
          </a:bodyPr>
          <a:lstStyle/>
          <a:p>
            <a:r>
              <a:rPr lang="en-US" sz="6000" b="1" dirty="0"/>
              <a:t>Long Term Supports</a:t>
            </a:r>
          </a:p>
        </p:txBody>
      </p:sp>
      <p:sp>
        <p:nvSpPr>
          <p:cNvPr id="5" name="Subtitle 4">
            <a:extLst>
              <a:ext uri="{FF2B5EF4-FFF2-40B4-BE49-F238E27FC236}">
                <a16:creationId xmlns:a16="http://schemas.microsoft.com/office/drawing/2014/main" id="{CDE03146-D0B2-973F-61DF-A84EF4496017}"/>
              </a:ext>
            </a:extLst>
          </p:cNvPr>
          <p:cNvSpPr>
            <a:spLocks noGrp="1"/>
          </p:cNvSpPr>
          <p:nvPr>
            <p:ph type="subTitle" idx="1"/>
          </p:nvPr>
        </p:nvSpPr>
        <p:spPr>
          <a:xfrm>
            <a:off x="1336477" y="5511887"/>
            <a:ext cx="9206517" cy="515477"/>
          </a:xfrm>
        </p:spPr>
        <p:txBody>
          <a:bodyPr>
            <a:normAutofit/>
          </a:bodyPr>
          <a:lstStyle/>
          <a:p>
            <a:pPr algn="ctr"/>
            <a:r>
              <a:rPr lang="en-US" sz="2000" dirty="0">
                <a:solidFill>
                  <a:schemeClr val="tx1">
                    <a:lumMod val="85000"/>
                    <a:lumOff val="15000"/>
                  </a:schemeClr>
                </a:solidFill>
              </a:rPr>
              <a:t>It is the quality in Supported employment</a:t>
            </a:r>
          </a:p>
        </p:txBody>
      </p:sp>
      <p:pic>
        <p:nvPicPr>
          <p:cNvPr id="13" name="Picture 12" descr="People celebrating">
            <a:extLst>
              <a:ext uri="{FF2B5EF4-FFF2-40B4-BE49-F238E27FC236}">
                <a16:creationId xmlns:a16="http://schemas.microsoft.com/office/drawing/2014/main" id="{8052B1A5-4A16-DF23-DE16-23CBBB1762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645" y="884386"/>
            <a:ext cx="5118182" cy="3403590"/>
          </a:xfrm>
          <a:prstGeom prst="rect">
            <a:avLst/>
          </a:prstGeom>
        </p:spPr>
      </p:pic>
      <p:pic>
        <p:nvPicPr>
          <p:cNvPr id="33" name="Audio 32" descr="Hi, my name is Vicki Brooke.  Today we are going to talk about Long Term Supports for me this phase of supportive employment really puts the quality in supportive employment. So, let’s talk about how we are going to do that. ">
            <a:hlinkClick r:id="" action="ppaction://media"/>
            <a:extLst>
              <a:ext uri="{FF2B5EF4-FFF2-40B4-BE49-F238E27FC236}">
                <a16:creationId xmlns:a16="http://schemas.microsoft.com/office/drawing/2014/main" id="{1FCBAE1E-6123-6726-3D20-A85D6CBFD182}"/>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338444" y="5203457"/>
            <a:ext cx="2057400" cy="2057400"/>
          </a:xfrm>
          <a:prstGeom prst="ellipse">
            <a:avLst/>
          </a:prstGeom>
        </p:spPr>
      </p:pic>
      <p:sp>
        <p:nvSpPr>
          <p:cNvPr id="3" name="Rectangle 2">
            <a:extLst>
              <a:ext uri="{FF2B5EF4-FFF2-40B4-BE49-F238E27FC236}">
                <a16:creationId xmlns:a16="http://schemas.microsoft.com/office/drawing/2014/main" id="{271F4143-64AC-47D9-B285-71764085262A}"/>
              </a:ext>
            </a:extLst>
          </p:cNvPr>
          <p:cNvSpPr/>
          <p:nvPr/>
        </p:nvSpPr>
        <p:spPr>
          <a:xfrm>
            <a:off x="856371" y="6169875"/>
            <a:ext cx="7986953" cy="6001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r>
              <a:rPr lang="en-US" sz="1100" dirty="0"/>
              <a:t>The contents of this presentation were developed under grant number H421D220004 from the Department of Education. However, those contents do not necessarily represent the policy of the Department of Education, and you should not assume endorsement by the Federal Government. (Authority: 20 U.S.C. §§ 1221e-3 and 3474)</a:t>
            </a:r>
            <a:endParaRPr lang="en-US" sz="1600" dirty="0"/>
          </a:p>
        </p:txBody>
      </p:sp>
    </p:spTree>
    <p:extLst>
      <p:ext uri="{BB962C8B-B14F-4D97-AF65-F5344CB8AC3E}">
        <p14:creationId xmlns:p14="http://schemas.microsoft.com/office/powerpoint/2010/main" val="2656576943"/>
      </p:ext>
    </p:extLst>
  </p:cSld>
  <p:clrMapOvr>
    <a:masterClrMapping/>
  </p:clrMapOvr>
  <mc:AlternateContent xmlns:mc="http://schemas.openxmlformats.org/markup-compatibility/2006" xmlns:p14="http://schemas.microsoft.com/office/powerpoint/2010/main">
    <mc:Choice Requires="p14">
      <p:transition spd="slow" p14:dur="2000" advTm="16461"/>
    </mc:Choice>
    <mc:Fallback xmlns="">
      <p:transition spd="slow" advTm="1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B15FD-9F81-0C62-26FF-F93B91F7390E}"/>
              </a:ext>
            </a:extLst>
          </p:cNvPr>
          <p:cNvPicPr>
            <a:picLocks noChangeAspect="1"/>
          </p:cNvPicPr>
          <p:nvPr/>
        </p:nvPicPr>
        <p:blipFill>
          <a:blip r:embed="rId4"/>
          <a:stretch>
            <a:fillRect/>
          </a:stretch>
        </p:blipFill>
        <p:spPr>
          <a:xfrm>
            <a:off x="20588" y="272730"/>
            <a:ext cx="12204363" cy="6585270"/>
          </a:xfrm>
          <a:prstGeom prst="rect">
            <a:avLst/>
          </a:prstGeom>
        </p:spPr>
      </p:pic>
      <p:sp>
        <p:nvSpPr>
          <p:cNvPr id="2" name="Title 1">
            <a:extLst>
              <a:ext uri="{FF2B5EF4-FFF2-40B4-BE49-F238E27FC236}">
                <a16:creationId xmlns:a16="http://schemas.microsoft.com/office/drawing/2014/main" id="{95262704-078C-BC1E-6281-53CC610EA729}"/>
              </a:ext>
            </a:extLst>
          </p:cNvPr>
          <p:cNvSpPr>
            <a:spLocks noGrp="1"/>
          </p:cNvSpPr>
          <p:nvPr>
            <p:ph type="title"/>
          </p:nvPr>
        </p:nvSpPr>
        <p:spPr/>
        <p:txBody>
          <a:bodyPr/>
          <a:lstStyle/>
          <a:p>
            <a:pPr algn="ctr"/>
            <a:r>
              <a:rPr lang="en-US" b="1" dirty="0">
                <a:latin typeface="Calibri Light" panose="020F0302020204030204" pitchFamily="34" charset="0"/>
                <a:ea typeface="Calibri Light" panose="020F0302020204030204" pitchFamily="34" charset="0"/>
                <a:cs typeface="Calibri Light" panose="020F0302020204030204" pitchFamily="34" charset="0"/>
              </a:rPr>
              <a:t>Expansion of Job Duties</a:t>
            </a:r>
          </a:p>
        </p:txBody>
      </p:sp>
      <p:sp>
        <p:nvSpPr>
          <p:cNvPr id="3" name="Content Placeholder 2">
            <a:extLst>
              <a:ext uri="{FF2B5EF4-FFF2-40B4-BE49-F238E27FC236}">
                <a16:creationId xmlns:a16="http://schemas.microsoft.com/office/drawing/2014/main" id="{7467DB0E-B9E2-1799-2E62-5EB15C26DBD2}"/>
              </a:ext>
            </a:extLst>
          </p:cNvPr>
          <p:cNvSpPr>
            <a:spLocks noGrp="1"/>
          </p:cNvSpPr>
          <p:nvPr>
            <p:ph sz="half" idx="1"/>
          </p:nvPr>
        </p:nvSpPr>
        <p:spPr/>
        <p:txBody>
          <a:bodyPr/>
          <a:lstStyle/>
          <a:p>
            <a:pPr marL="514350" marR="0" lvl="0" indent="-514350" algn="l" defTabSz="914400" rtl="0" eaLnBrk="1" fontAlgn="base" latinLnBrk="0" hangingPunct="1">
              <a:lnSpc>
                <a:spcPct val="90000"/>
              </a:lnSpc>
              <a:spcBef>
                <a:spcPct val="20000"/>
              </a:spcBef>
              <a:spcAft>
                <a:spcPct val="0"/>
              </a:spcAft>
              <a:buClr>
                <a:srgbClr val="00007D"/>
              </a:buClr>
              <a:buSzPct val="75000"/>
              <a:buAutoNum type="arabicPeriod"/>
              <a:tabLst/>
              <a:defRPr/>
            </a:pP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Natural part of the work</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 environment</a:t>
            </a:r>
          </a:p>
          <a:p>
            <a:pPr marL="514350" marR="0" lvl="0" indent="-514350" algn="l" defTabSz="914400" rtl="0" eaLnBrk="1" fontAlgn="base" latinLnBrk="0" hangingPunct="1">
              <a:lnSpc>
                <a:spcPct val="90000"/>
              </a:lnSpc>
              <a:spcBef>
                <a:spcPct val="20000"/>
              </a:spcBef>
              <a:spcAft>
                <a:spcPct val="0"/>
              </a:spcAft>
              <a:buClr>
                <a:srgbClr val="00007D"/>
              </a:buClr>
              <a:buSzPct val="75000"/>
              <a:buAutoNum type="arabicPeriod" startAt="2"/>
              <a:tabLst/>
              <a:defRPr/>
            </a:pP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Valued member of the</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  company </a:t>
            </a:r>
          </a:p>
          <a:p>
            <a:pPr marL="514350" marR="0" lvl="0" indent="-514350" algn="l" defTabSz="914400" rtl="0" eaLnBrk="1" fontAlgn="base" latinLnBrk="0" hangingPunct="1">
              <a:lnSpc>
                <a:spcPct val="90000"/>
              </a:lnSpc>
              <a:spcBef>
                <a:spcPct val="20000"/>
              </a:spcBef>
              <a:spcAft>
                <a:spcPct val="0"/>
              </a:spcAft>
              <a:buClr>
                <a:srgbClr val="00007D"/>
              </a:buClr>
              <a:buSzPct val="75000"/>
              <a:buAutoNum type="arabicPeriod" startAt="3"/>
              <a:tabLst/>
              <a:defRPr/>
            </a:pP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Be </a:t>
            </a:r>
            <a:r>
              <a:rPr lang="en-US" altLang="en-US" sz="2800" kern="0" dirty="0">
                <a:solidFill>
                  <a:srgbClr val="000000"/>
                </a:solidFill>
                <a:ea typeface="Calibri Light" panose="020F0302020204030204" pitchFamily="34" charset="0"/>
                <a:cs typeface="Calibri Light" panose="020F0302020204030204" pitchFamily="34" charset="0"/>
              </a:rPr>
              <a:t>p</a:t>
            </a:r>
            <a:r>
              <a:rPr kumimoji="0" lang="en-US" altLang="en-US" sz="2800" i="0" u="none" strike="noStrike" kern="0" cap="none" spc="0" normalizeH="0" baseline="0" noProof="0" dirty="0" err="1">
                <a:ln>
                  <a:noFill/>
                </a:ln>
                <a:solidFill>
                  <a:srgbClr val="000000"/>
                </a:solidFill>
                <a:effectLst/>
                <a:uLnTx/>
                <a:uFillTx/>
                <a:ea typeface="Calibri Light" panose="020F0302020204030204" pitchFamily="34" charset="0"/>
                <a:cs typeface="Calibri Light" panose="020F0302020204030204" pitchFamily="34" charset="0"/>
              </a:rPr>
              <a:t>roactive</a:t>
            </a: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(Talk w/</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 employee &amp; </a:t>
            </a:r>
            <a:r>
              <a:rPr lang="en-US" altLang="en-US" sz="2800" kern="0" dirty="0">
                <a:solidFill>
                  <a:srgbClr val="000000"/>
                </a:solidFill>
                <a:ea typeface="Calibri Light" panose="020F0302020204030204" pitchFamily="34" charset="0"/>
                <a:cs typeface="Calibri Light" panose="020F0302020204030204" pitchFamily="34" charset="0"/>
              </a:rPr>
              <a:t>e</a:t>
            </a:r>
            <a:r>
              <a:rPr kumimoji="0" lang="en-US" altLang="en-US" sz="2800" i="0" u="none" strike="noStrike" kern="0" cap="none" spc="0" normalizeH="0" baseline="0" noProof="0" dirty="0" err="1">
                <a:ln>
                  <a:noFill/>
                </a:ln>
                <a:solidFill>
                  <a:srgbClr val="000000"/>
                </a:solidFill>
                <a:effectLst/>
                <a:uLnTx/>
                <a:uFillTx/>
                <a:ea typeface="Calibri Light" panose="020F0302020204030204" pitchFamily="34" charset="0"/>
                <a:cs typeface="Calibri Light" panose="020F0302020204030204" pitchFamily="34" charset="0"/>
              </a:rPr>
              <a:t>mployer</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a:t>
            </a:r>
          </a:p>
          <a:p>
            <a:endParaRPr lang="en-US" dirty="0"/>
          </a:p>
        </p:txBody>
      </p:sp>
      <p:sp>
        <p:nvSpPr>
          <p:cNvPr id="4" name="Content Placeholder 3">
            <a:extLst>
              <a:ext uri="{FF2B5EF4-FFF2-40B4-BE49-F238E27FC236}">
                <a16:creationId xmlns:a16="http://schemas.microsoft.com/office/drawing/2014/main" id="{03C744C9-9CE5-8FC3-8469-BC444791FCBB}"/>
              </a:ext>
            </a:extLst>
          </p:cNvPr>
          <p:cNvSpPr>
            <a:spLocks noGrp="1"/>
          </p:cNvSpPr>
          <p:nvPr>
            <p:ph sz="half" idx="2"/>
          </p:nvPr>
        </p:nvSpPr>
        <p:spPr>
          <a:xfrm>
            <a:off x="6217919" y="1845735"/>
            <a:ext cx="5536115" cy="4023360"/>
          </a:xfrm>
        </p:spPr>
        <p:txBody>
          <a:bodyPr/>
          <a:lstStyle/>
          <a:p>
            <a:pPr marL="514350" marR="0" lvl="0" indent="-514350" algn="l" defTabSz="914400" rtl="0" eaLnBrk="1" fontAlgn="base" latinLnBrk="0" hangingPunct="1">
              <a:lnSpc>
                <a:spcPct val="90000"/>
              </a:lnSpc>
              <a:spcBef>
                <a:spcPct val="20000"/>
              </a:spcBef>
              <a:spcAft>
                <a:spcPct val="0"/>
              </a:spcAft>
              <a:buClr>
                <a:srgbClr val="00007D"/>
              </a:buClr>
              <a:buSzPct val="75000"/>
              <a:buAutoNum type="arabicPeriod" startAt="4"/>
              <a:tabLst/>
              <a:defRPr/>
            </a:pP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Stay focused on career</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 goals</a:t>
            </a:r>
          </a:p>
          <a:p>
            <a:pPr marL="514350" marR="0" lvl="0" indent="-514350" algn="l" defTabSz="914400" rtl="0" eaLnBrk="1" fontAlgn="base" latinLnBrk="0" hangingPunct="1">
              <a:lnSpc>
                <a:spcPct val="90000"/>
              </a:lnSpc>
              <a:spcBef>
                <a:spcPct val="20000"/>
              </a:spcBef>
              <a:spcAft>
                <a:spcPct val="0"/>
              </a:spcAft>
              <a:buClr>
                <a:srgbClr val="00007D"/>
              </a:buClr>
              <a:buSzPct val="75000"/>
              <a:buAutoNum type="arabicPeriod" startAt="5"/>
              <a:tabLst/>
              <a:defRPr/>
            </a:pP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Develop necessary</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supports for success</a:t>
            </a:r>
            <a:endParaRPr lang="en-US" altLang="en-US" sz="2800" kern="0" noProof="0" dirty="0">
              <a:solidFill>
                <a:srgbClr val="000000"/>
              </a:solidFill>
              <a:ea typeface="Calibri Light" panose="020F0302020204030204" pitchFamily="34" charset="0"/>
              <a:cs typeface="Calibri Light" panose="020F0302020204030204" pitchFamily="34" charset="0"/>
            </a:endParaRP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kumimoji="0" lang="en-US" altLang="en-US" sz="2800" i="0" u="none" strike="noStrike" kern="0" cap="none" spc="0" normalizeH="0" baseline="0" dirty="0">
                <a:ln>
                  <a:noFill/>
                </a:ln>
                <a:solidFill>
                  <a:srgbClr val="000000"/>
                </a:solidFill>
                <a:effectLst/>
                <a:uLnTx/>
                <a:uFillTx/>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(job reorganization, </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scheduling, skill acquisition</a:t>
            </a:r>
          </a:p>
          <a:p>
            <a:pPr marL="0" marR="0" lvl="0" indent="0" algn="l" defTabSz="914400" rtl="0" eaLnBrk="1" fontAlgn="base" latinLnBrk="0" hangingPunct="1">
              <a:lnSpc>
                <a:spcPct val="90000"/>
              </a:lnSpc>
              <a:spcBef>
                <a:spcPct val="20000"/>
              </a:spcBef>
              <a:spcAft>
                <a:spcPct val="0"/>
              </a:spcAft>
              <a:buClr>
                <a:srgbClr val="00007D"/>
              </a:buClr>
              <a:buSzPct val="75000"/>
              <a:buNone/>
              <a:tabLst/>
              <a:defRPr/>
            </a:pPr>
            <a:r>
              <a:rPr lang="en-US" altLang="en-US" sz="2800" kern="0" dirty="0">
                <a:solidFill>
                  <a:srgbClr val="000000"/>
                </a:solidFill>
                <a:ea typeface="Calibri Light" panose="020F0302020204030204" pitchFamily="34" charset="0"/>
                <a:cs typeface="Calibri Light" panose="020F0302020204030204" pitchFamily="34" charset="0"/>
              </a:rPr>
              <a:t>       </a:t>
            </a:r>
            <a:r>
              <a:rPr kumimoji="0" lang="en-US" altLang="en-US" sz="2800" i="0" u="none" strike="noStrike" kern="0" cap="none" spc="0" normalizeH="0" baseline="0" noProof="0" dirty="0">
                <a:ln>
                  <a:noFill/>
                </a:ln>
                <a:solidFill>
                  <a:srgbClr val="000000"/>
                </a:solidFill>
                <a:effectLst/>
                <a:uLnTx/>
                <a:uFillTx/>
                <a:ea typeface="Calibri Light" panose="020F0302020204030204" pitchFamily="34" charset="0"/>
                <a:cs typeface="Calibri Light" panose="020F0302020204030204" pitchFamily="34" charset="0"/>
              </a:rPr>
              <a:t>and/or production)</a:t>
            </a:r>
          </a:p>
          <a:p>
            <a:pPr marL="457200" indent="-457200">
              <a:buFont typeface="+mj-lt"/>
              <a:buAutoNum type="arabicPeriod"/>
            </a:pPr>
            <a:endParaRPr lang="en-US" dirty="0"/>
          </a:p>
        </p:txBody>
      </p:sp>
      <p:pic>
        <p:nvPicPr>
          <p:cNvPr id="7" name="Audio 6" descr="With this expansion of job duties, we all know if you are a good employee what’s going to happen. You are going to get more work, it is a natural part of the work environment, and that really is how you become a valued member of the company. If there is work that needs to get done, and the supervisor is really searching for who can pick up that task and being proactive and reaching out to that employer, the employee saying you know I really have more time on my schedule now that I know my job much better. Is there work that you want to add to my work routine? As I do this with the employee, I would really stay focused on what their career goals are.  So, if there is a task that maybe they didn’t learn when they first started the job, but they have time now and they are more comfortable in that work environment.  And if a new task will help them with their career goals, reach out to that employer and make the suggestion of you know we can start computerizing the file, and we can scan these files for you. Just make suggestions you know of work that is not getting done, that your individual can do.  And then once you do that your then committing to the fact that you will help reorganize their scheduling if your adding a new job routine that may really impact how they are going to do the sequence of job duties your also committing you will do skill acquisition and training if that’s necessary and making sure they get to the right kind of production level that has the right quality and production that the employer is looking for.  So, the biggest part of this is really being proactive see work that needs to be done, reach out to the employer and add it to the individual’s work routine.       ">
            <a:hlinkClick r:id="" action="ppaction://media"/>
            <a:extLst>
              <a:ext uri="{FF2B5EF4-FFF2-40B4-BE49-F238E27FC236}">
                <a16:creationId xmlns:a16="http://schemas.microsoft.com/office/drawing/2014/main" id="{E0F99929-4D04-F4E5-22EA-50A48B9F9F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134600" y="4192769"/>
            <a:ext cx="2057400" cy="2057400"/>
          </a:xfrm>
          <a:prstGeom prst="ellipse">
            <a:avLst/>
          </a:prstGeom>
        </p:spPr>
      </p:pic>
    </p:spTree>
    <p:extLst>
      <p:ext uri="{BB962C8B-B14F-4D97-AF65-F5344CB8AC3E}">
        <p14:creationId xmlns:p14="http://schemas.microsoft.com/office/powerpoint/2010/main" val="803420888"/>
      </p:ext>
    </p:extLst>
  </p:cSld>
  <p:clrMapOvr>
    <a:masterClrMapping/>
  </p:clrMapOvr>
  <mc:AlternateContent xmlns:mc="http://schemas.openxmlformats.org/markup-compatibility/2006" xmlns:p14="http://schemas.microsoft.com/office/powerpoint/2010/main">
    <mc:Choice Requires="p14">
      <p:transition spd="slow" p14:dur="2000" advTm="120233"/>
    </mc:Choice>
    <mc:Fallback xmlns="">
      <p:transition spd="slow" advTm="12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38FD4-6E90-21DC-0320-984402329F4D}"/>
              </a:ext>
            </a:extLst>
          </p:cNvPr>
          <p:cNvPicPr>
            <a:picLocks noChangeAspect="1"/>
          </p:cNvPicPr>
          <p:nvPr/>
        </p:nvPicPr>
        <p:blipFill>
          <a:blip r:embed="rId4"/>
          <a:stretch>
            <a:fillRect/>
          </a:stretch>
        </p:blipFill>
        <p:spPr>
          <a:xfrm>
            <a:off x="20588" y="272730"/>
            <a:ext cx="12204363" cy="6585270"/>
          </a:xfrm>
          <a:prstGeom prst="rect">
            <a:avLst/>
          </a:prstGeom>
        </p:spPr>
      </p:pic>
      <p:sp>
        <p:nvSpPr>
          <p:cNvPr id="2" name="Title 1">
            <a:extLst>
              <a:ext uri="{FF2B5EF4-FFF2-40B4-BE49-F238E27FC236}">
                <a16:creationId xmlns:a16="http://schemas.microsoft.com/office/drawing/2014/main" id="{E157773C-A1D1-3F81-58AA-921C8117D8DD}"/>
              </a:ext>
            </a:extLst>
          </p:cNvPr>
          <p:cNvSpPr>
            <a:spLocks noGrp="1"/>
          </p:cNvSpPr>
          <p:nvPr>
            <p:ph type="title"/>
          </p:nvPr>
        </p:nvSpPr>
        <p:spPr/>
        <p:txBody>
          <a:bodyPr/>
          <a:lstStyle/>
          <a:p>
            <a:pPr algn="ctr"/>
            <a:r>
              <a:rPr lang="en-US" b="1" dirty="0"/>
              <a:t>Monitoring and Coordinating Supports</a:t>
            </a:r>
          </a:p>
        </p:txBody>
      </p:sp>
      <p:graphicFrame>
        <p:nvGraphicFramePr>
          <p:cNvPr id="5" name="Content Placeholder 2" descr="Develop a plan, identification of employee's needs, brainstorming options, choosing a support option.&#10;&#10;Determining the level of support with 1. primary support, 2. backup support, and 3. funding source.">
            <a:extLst>
              <a:ext uri="{FF2B5EF4-FFF2-40B4-BE49-F238E27FC236}">
                <a16:creationId xmlns:a16="http://schemas.microsoft.com/office/drawing/2014/main" id="{3849FE97-5F8D-E7D7-D184-30300F7FE63E}"/>
              </a:ext>
            </a:extLst>
          </p:cNvPr>
          <p:cNvGraphicFramePr>
            <a:graphicFrameLocks noGrp="1"/>
          </p:cNvGraphicFramePr>
          <p:nvPr>
            <p:ph idx="1"/>
            <p:extLst>
              <p:ext uri="{D42A27DB-BD31-4B8C-83A1-F6EECF244321}">
                <p14:modId xmlns:p14="http://schemas.microsoft.com/office/powerpoint/2010/main" val="2190593523"/>
              </p:ext>
            </p:extLst>
          </p:nvPr>
        </p:nvGraphicFramePr>
        <p:xfrm>
          <a:off x="1097280" y="1690689"/>
          <a:ext cx="10058400" cy="3725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descr="So, how do you do this over time? If I have a caseload of 25 as an employment specialist, and I know I am going to get another client for to begin job site training how do I maintain support for the other clients that I am serving? You can’t be the only person providing all the support, but you can do is you can be the monitor the coordinating of support.  So, you’ll help develop the plan you’ll identify what the employees’ needs are. So, say example your employees having a really hard time paying rent on time oftentimes when they are supposed to be paying their rent, they don’t have any money.  So, they really need support with budgeting. So, you will sit down with the individual and maybe family members that they want to work with maybe a brother, sister, aunt, or uncle, and going to brainstorm options. So maybe there is the Center for Independent Living does classes on finances maybe that’s an option that they can learn better budgeting skills. Maybe there’s a community resource, does budgeting support for individuals who get into financial trouble.  Or maybe Uncle Mark, Uncle Mark could sit and on the first of the month when the individual gets paid, he would sit down with her and budget their paycheck for the month and making sure that rent gets paid.  So, those are three options Uncle Mark, the Center for Independent Living, or community support service.  So, you talk about those options and the individual chooses which option the like.  Okay, so they pick Uncle Mark. Uncle Mark will come to my house and help me do my budgeting. So, as the employment specialist I want to gather all the information on Uncle Mark.  I’ll identify the day that Uncle Mark is supposed to come, it is going to be the first Monday of the month. I am going to have Uncle Mark’s address, cell phone number, and email address all the kind information that is necessary.  I am also going to identify who is going to be the backup. Well, sister Mary goes to college in town and lives on campus. Sister Mary says she will back up Uncle Mark if he couldn’t do it. I would get all the same kind of information on sister Mary as well as Uncle Mark’s email and cell phone numbers. I would then set up a Tickler on my own cell phone to make sure I am alerted that this is the schedule for budgeting class with Uncle Mark. So, I will then be able to send out a reminder to Uncle Mark that the first is coming up are you ready to provide your meeting? If Uncle Mark says oh gosh, I am sorry I am out of town I forgot all about it, then you reach out to sister Mary and remind her that she is the backup support. So, the issue here is really that the employment specialist is not the person sitting down and providing that budgeting resource rather than the employment specialist is the kind of helping to develop the plan and then modifying and monitoring the plan in making sure it gets implemented. In this way, you will be able to serve more clients, and really in this way your also kind of expanding that individual’s support options and having other people involved in their life.       ">
            <a:hlinkClick r:id="" action="ppaction://media"/>
            <a:extLst>
              <a:ext uri="{FF2B5EF4-FFF2-40B4-BE49-F238E27FC236}">
                <a16:creationId xmlns:a16="http://schemas.microsoft.com/office/drawing/2014/main" id="{41973856-1CF0-DE59-7FC7-7D1FCD58C94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197905" y="4645856"/>
            <a:ext cx="2057400" cy="2057400"/>
          </a:xfrm>
          <a:prstGeom prst="ellipse">
            <a:avLst/>
          </a:prstGeom>
        </p:spPr>
      </p:pic>
    </p:spTree>
    <p:extLst>
      <p:ext uri="{BB962C8B-B14F-4D97-AF65-F5344CB8AC3E}">
        <p14:creationId xmlns:p14="http://schemas.microsoft.com/office/powerpoint/2010/main" val="1834183246"/>
      </p:ext>
    </p:extLst>
  </p:cSld>
  <p:clrMapOvr>
    <a:masterClrMapping/>
  </p:clrMapOvr>
  <mc:AlternateContent xmlns:mc="http://schemas.openxmlformats.org/markup-compatibility/2006" xmlns:p14="http://schemas.microsoft.com/office/powerpoint/2010/main">
    <mc:Choice Requires="p14">
      <p:transition spd="slow" p14:dur="2000" advTm="248794"/>
    </mc:Choice>
    <mc:Fallback xmlns="">
      <p:transition spd="slow" advTm="24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34A7-C821-D6EA-371D-8F5650F04846}"/>
              </a:ext>
            </a:extLst>
          </p:cNvPr>
          <p:cNvSpPr>
            <a:spLocks noGrp="1"/>
          </p:cNvSpPr>
          <p:nvPr>
            <p:ph type="title"/>
          </p:nvPr>
        </p:nvSpPr>
        <p:spPr>
          <a:xfrm>
            <a:off x="1234774" y="864364"/>
            <a:ext cx="9638472" cy="1450757"/>
          </a:xfrm>
        </p:spPr>
        <p:txBody>
          <a:bodyPr>
            <a:normAutofit/>
          </a:bodyPr>
          <a:lstStyle/>
          <a:p>
            <a:pPr algn="ctr"/>
            <a:r>
              <a:rPr lang="en-US" b="1" dirty="0"/>
              <a:t>Change of Management</a:t>
            </a:r>
          </a:p>
        </p:txBody>
      </p:sp>
      <p:sp>
        <p:nvSpPr>
          <p:cNvPr id="3" name="Content Placeholder 2">
            <a:extLst>
              <a:ext uri="{FF2B5EF4-FFF2-40B4-BE49-F238E27FC236}">
                <a16:creationId xmlns:a16="http://schemas.microsoft.com/office/drawing/2014/main" id="{9839C0B6-3002-E8E4-4492-552343FDFE6B}"/>
              </a:ext>
            </a:extLst>
          </p:cNvPr>
          <p:cNvSpPr>
            <a:spLocks noGrp="1"/>
          </p:cNvSpPr>
          <p:nvPr>
            <p:ph idx="1"/>
          </p:nvPr>
        </p:nvSpPr>
        <p:spPr>
          <a:xfrm>
            <a:off x="1234773" y="1965213"/>
            <a:ext cx="9217521" cy="4134916"/>
          </a:xfrm>
        </p:spPr>
        <p:txBody>
          <a:bodyPr>
            <a:normAutofit/>
          </a:bodyPr>
          <a:lstStyle/>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Critical factor </a:t>
            </a:r>
          </a:p>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Predictable change</a:t>
            </a:r>
          </a:p>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Develop plan with employee</a:t>
            </a:r>
          </a:p>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Openly discuss possibility with manager</a:t>
            </a:r>
          </a:p>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Implement plan quickly when change has occurred</a:t>
            </a:r>
          </a:p>
          <a:p>
            <a:pPr marL="342900" marR="0" lvl="0" indent="-342900" defTabSz="914400" rtl="0" eaLnBrk="1" fontAlgn="base" latinLnBrk="0" hangingPunct="1">
              <a:spcBef>
                <a:spcPct val="20000"/>
              </a:spcBef>
              <a:spcAft>
                <a:spcPct val="0"/>
              </a:spcAft>
              <a:buClr>
                <a:srgbClr val="00007D"/>
              </a:buClr>
              <a:buSzPct val="75000"/>
              <a:buFont typeface="Wingdings" panose="05000000000000000000" pitchFamily="2" charset="2"/>
              <a:buChar char="n"/>
              <a:tabLst/>
              <a:defRPr/>
            </a:pPr>
            <a:r>
              <a:rPr kumimoji="0" lang="en-US" altLang="en-US" sz="2800" i="0" u="none" strike="noStrike" kern="0" cap="none" spc="0" normalizeH="0" baseline="0" noProof="0" dirty="0">
                <a:ln>
                  <a:noFill/>
                </a:ln>
                <a:effectLst/>
                <a:uLnTx/>
                <a:uFillTx/>
                <a:latin typeface="Arial"/>
                <a:ea typeface="+mn-ea"/>
                <a:cs typeface="+mn-cs"/>
              </a:rPr>
              <a:t>Increase contact with new manger </a:t>
            </a:r>
          </a:p>
          <a:p>
            <a:endParaRPr lang="en-US" dirty="0"/>
          </a:p>
        </p:txBody>
      </p:sp>
      <p:pic>
        <p:nvPicPr>
          <p:cNvPr id="7" name="Audio 6" descr="So, one of the areas that's just has always been an issue and supported employment when there's a change in management.  And I think this really happens because when you first got started and you were kind of presenting supported employment to this new manager and talking about hiring one of your clients who is interested in that work, they agree to it. They kind of got that they watch the individual learn the job and get excited about the job and they feel part of that success. So, when they are gone or when they move to a different job and somebody new comes in you have to really start at the beginning. Your goanna, you know it is a critical issue we know it is going to be a predictable issue of change, so you want to develop a plan. &#10;I want to meet with the current manager and say you know if you are beginning to change jobs, or you hear that there is going to be a change in management could you let us know so we can come back and really talk about the service-supported employment services. We know we wanna have to implement that plan really quickly as soon as it occurs and that’s really going to require increase contact time with this new manager. And maybe you are going to start at the very beginning at what is supported employment and talking about disability services or maybe talking about or having this new employee has probably been there now for several months have them talk about the changes in their job and how they like their job and some of the supports they maybe have used in the past. So, again getting them onboard and getting them to be part of this individual’s success. But again, we know change is management is going to be an issue.     &#10;">
            <a:hlinkClick r:id="" action="ppaction://media"/>
            <a:extLst>
              <a:ext uri="{FF2B5EF4-FFF2-40B4-BE49-F238E27FC236}">
                <a16:creationId xmlns:a16="http://schemas.microsoft.com/office/drawing/2014/main" id="{130070D3-20EE-318D-CB13-EB96C35F47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9928527" y="4392637"/>
            <a:ext cx="2057400" cy="2057400"/>
          </a:xfrm>
          <a:prstGeom prst="ellipse">
            <a:avLst/>
          </a:prstGeom>
        </p:spPr>
      </p:pic>
      <p:pic>
        <p:nvPicPr>
          <p:cNvPr id="5" name="Picture 4">
            <a:extLst>
              <a:ext uri="{FF2B5EF4-FFF2-40B4-BE49-F238E27FC236}">
                <a16:creationId xmlns:a16="http://schemas.microsoft.com/office/drawing/2014/main" id="{10F286CE-E6B4-F922-1D32-7CC109A9D368}"/>
              </a:ext>
            </a:extLst>
          </p:cNvPr>
          <p:cNvPicPr>
            <a:picLocks noChangeAspect="1"/>
          </p:cNvPicPr>
          <p:nvPr/>
        </p:nvPicPr>
        <p:blipFill>
          <a:blip r:embed="rId5"/>
          <a:stretch>
            <a:fillRect/>
          </a:stretch>
        </p:blipFill>
        <p:spPr>
          <a:xfrm>
            <a:off x="20588" y="272730"/>
            <a:ext cx="12204363" cy="6585270"/>
          </a:xfrm>
          <a:prstGeom prst="rect">
            <a:avLst/>
          </a:prstGeom>
        </p:spPr>
      </p:pic>
    </p:spTree>
    <p:extLst>
      <p:ext uri="{BB962C8B-B14F-4D97-AF65-F5344CB8AC3E}">
        <p14:creationId xmlns:p14="http://schemas.microsoft.com/office/powerpoint/2010/main" val="1307271038"/>
      </p:ext>
    </p:extLst>
  </p:cSld>
  <p:clrMapOvr>
    <a:masterClrMapping/>
  </p:clrMapOvr>
  <mc:AlternateContent xmlns:mc="http://schemas.openxmlformats.org/markup-compatibility/2006" xmlns:p14="http://schemas.microsoft.com/office/powerpoint/2010/main">
    <mc:Choice Requires="p14">
      <p:transition spd="slow" p14:dur="2000" advTm="122252"/>
    </mc:Choice>
    <mc:Fallback xmlns="">
      <p:transition spd="slow" advTm="12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11034B-E92D-76BB-EA83-90684C858352}"/>
              </a:ext>
            </a:extLst>
          </p:cNvPr>
          <p:cNvPicPr>
            <a:picLocks noChangeAspect="1"/>
          </p:cNvPicPr>
          <p:nvPr/>
        </p:nvPicPr>
        <p:blipFill>
          <a:blip r:embed="rId4"/>
          <a:stretch>
            <a:fillRect/>
          </a:stretch>
        </p:blipFill>
        <p:spPr>
          <a:xfrm>
            <a:off x="0" y="40249"/>
            <a:ext cx="12188891" cy="6545179"/>
          </a:xfrm>
          <a:prstGeom prst="rect">
            <a:avLst/>
          </a:prstGeom>
        </p:spPr>
      </p:pic>
      <p:sp>
        <p:nvSpPr>
          <p:cNvPr id="2" name="Title 1">
            <a:extLst>
              <a:ext uri="{FF2B5EF4-FFF2-40B4-BE49-F238E27FC236}">
                <a16:creationId xmlns:a16="http://schemas.microsoft.com/office/drawing/2014/main" id="{EFD607FE-B45B-AE17-7EC2-D164E64FF1BB}"/>
              </a:ext>
            </a:extLst>
          </p:cNvPr>
          <p:cNvSpPr>
            <a:spLocks noGrp="1"/>
          </p:cNvSpPr>
          <p:nvPr>
            <p:ph type="title"/>
          </p:nvPr>
        </p:nvSpPr>
        <p:spPr>
          <a:xfrm>
            <a:off x="1037622" y="5449956"/>
            <a:ext cx="10113645" cy="822960"/>
          </a:xfrm>
        </p:spPr>
        <p:txBody>
          <a:bodyPr/>
          <a:lstStyle/>
          <a:p>
            <a:r>
              <a:rPr lang="en-US" dirty="0"/>
              <a:t>It’s an investment of time, talent and resources.</a:t>
            </a:r>
          </a:p>
        </p:txBody>
      </p:sp>
      <p:pic>
        <p:nvPicPr>
          <p:cNvPr id="11" name="Audio 10" descr="You know that kind of I hope the presentation did not seem like it was overwhelming, but we are really talking about a couple contacts per month to maintain the consistent service for that individual it’s really the protection of the investment that you already made. You may spend it is not uncommon to maybe spend weeks on a job site with an individual helping them supporting them and learning the job so for a couple of hours per month to maintain protect that investment of their time talent and their resources really seems to be a really great cost benefit for that individual and really help them kind of advance in their career. So, I hope you enjoy the presentation. I hope you put the quality in supportive employment by providing really good long-term support services, thank you.   ">
            <a:hlinkClick r:id="" action="ppaction://media"/>
            <a:extLst>
              <a:ext uri="{FF2B5EF4-FFF2-40B4-BE49-F238E27FC236}">
                <a16:creationId xmlns:a16="http://schemas.microsoft.com/office/drawing/2014/main" id="{A7C0B598-458A-1BD3-0329-C083E43C46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9763957" y="4760351"/>
            <a:ext cx="2057400" cy="2057400"/>
          </a:xfrm>
          <a:prstGeom prst="ellipse">
            <a:avLst/>
          </a:prstGeom>
        </p:spPr>
      </p:pic>
    </p:spTree>
    <p:extLst>
      <p:ext uri="{BB962C8B-B14F-4D97-AF65-F5344CB8AC3E}">
        <p14:creationId xmlns:p14="http://schemas.microsoft.com/office/powerpoint/2010/main" val="1101032133"/>
      </p:ext>
    </p:extLst>
  </p:cSld>
  <p:clrMapOvr>
    <a:masterClrMapping/>
  </p:clrMapOvr>
  <mc:AlternateContent xmlns:mc="http://schemas.openxmlformats.org/markup-compatibility/2006" xmlns:p14="http://schemas.microsoft.com/office/powerpoint/2010/main">
    <mc:Choice Requires="p14">
      <p:transition spd="slow" p14:dur="2000" advTm="69968"/>
    </mc:Choice>
    <mc:Fallback xmlns="">
      <p:transition spd="slow" advTm="69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23E7F-7507-C0A4-F716-9E32679C57B4}"/>
              </a:ext>
            </a:extLst>
          </p:cNvPr>
          <p:cNvPicPr>
            <a:picLocks noChangeAspect="1"/>
          </p:cNvPicPr>
          <p:nvPr/>
        </p:nvPicPr>
        <p:blipFill>
          <a:blip r:embed="rId4"/>
          <a:stretch>
            <a:fillRect/>
          </a:stretch>
        </p:blipFill>
        <p:spPr>
          <a:xfrm>
            <a:off x="0" y="365125"/>
            <a:ext cx="12248826" cy="6609262"/>
          </a:xfrm>
          <a:prstGeom prst="rect">
            <a:avLst/>
          </a:prstGeom>
        </p:spPr>
      </p:pic>
      <p:sp>
        <p:nvSpPr>
          <p:cNvPr id="2" name="Title 1">
            <a:extLst>
              <a:ext uri="{FF2B5EF4-FFF2-40B4-BE49-F238E27FC236}">
                <a16:creationId xmlns:a16="http://schemas.microsoft.com/office/drawing/2014/main" id="{6D4D9605-BBE1-4274-AED2-6EF511104D05}"/>
              </a:ext>
            </a:extLst>
          </p:cNvPr>
          <p:cNvSpPr>
            <a:spLocks noGrp="1"/>
          </p:cNvSpPr>
          <p:nvPr>
            <p:ph type="title"/>
          </p:nvPr>
        </p:nvSpPr>
        <p:spPr/>
        <p:txBody>
          <a:bodyPr/>
          <a:lstStyle/>
          <a:p>
            <a:pPr algn="ctr"/>
            <a:r>
              <a:rPr lang="en-US" b="1" dirty="0"/>
              <a:t>Terminology</a:t>
            </a:r>
            <a:endParaRPr lang="en-US" dirty="0"/>
          </a:p>
        </p:txBody>
      </p:sp>
      <p:pic>
        <p:nvPicPr>
          <p:cNvPr id="9" name="Picture 8" descr="A black background with a black square">
            <a:extLst>
              <a:ext uri="{FF2B5EF4-FFF2-40B4-BE49-F238E27FC236}">
                <a16:creationId xmlns:a16="http://schemas.microsoft.com/office/drawing/2014/main" id="{1879E80A-4480-5362-1542-EC9BF494F30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98473" y="1745953"/>
            <a:ext cx="10515600" cy="2308839"/>
          </a:xfrm>
          <a:prstGeom prst="rect">
            <a:avLst/>
          </a:prstGeom>
        </p:spPr>
      </p:pic>
      <p:pic>
        <p:nvPicPr>
          <p:cNvPr id="16" name="Audio 15" descr="We can begin by just even talking about the terminology.  I am going to talk about long-term supports but for rehabilitation counselors or support employment service providers, you may refer to it as extended services or ongoing support services.  We are going to refer to all of that as long-term support services.   ">
            <a:hlinkClick r:id="" action="ppaction://media"/>
            <a:extLst>
              <a:ext uri="{FF2B5EF4-FFF2-40B4-BE49-F238E27FC236}">
                <a16:creationId xmlns:a16="http://schemas.microsoft.com/office/drawing/2014/main" id="{A1E20294-558F-7D76-B70E-52B16040448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9897114" y="4054792"/>
            <a:ext cx="2057400" cy="2057400"/>
          </a:xfrm>
          <a:prstGeom prst="ellipse">
            <a:avLst/>
          </a:prstGeom>
        </p:spPr>
      </p:pic>
    </p:spTree>
    <p:extLst>
      <p:ext uri="{BB962C8B-B14F-4D97-AF65-F5344CB8AC3E}">
        <p14:creationId xmlns:p14="http://schemas.microsoft.com/office/powerpoint/2010/main" val="3212735940"/>
      </p:ext>
    </p:extLst>
  </p:cSld>
  <p:clrMapOvr>
    <a:masterClrMapping/>
  </p:clrMapOvr>
  <mc:AlternateContent xmlns:mc="http://schemas.openxmlformats.org/markup-compatibility/2006" xmlns:p14="http://schemas.microsoft.com/office/powerpoint/2010/main">
    <mc:Choice Requires="p14">
      <p:transition spd="slow" p14:dur="2000" advTm="26139"/>
    </mc:Choice>
    <mc:Fallback xmlns="">
      <p:transition spd="slow" advTm="2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49987-2CEF-7221-E83F-C6CF82F4556F}"/>
              </a:ext>
            </a:extLst>
          </p:cNvPr>
          <p:cNvPicPr>
            <a:picLocks noChangeAspect="1"/>
          </p:cNvPicPr>
          <p:nvPr/>
        </p:nvPicPr>
        <p:blipFill>
          <a:blip r:embed="rId4"/>
          <a:stretch>
            <a:fillRect/>
          </a:stretch>
        </p:blipFill>
        <p:spPr>
          <a:xfrm>
            <a:off x="20588" y="272730"/>
            <a:ext cx="12204363" cy="6585270"/>
          </a:xfrm>
          <a:prstGeom prst="rect">
            <a:avLst/>
          </a:prstGeom>
        </p:spPr>
      </p:pic>
      <p:sp>
        <p:nvSpPr>
          <p:cNvPr id="2" name="Title 1">
            <a:extLst>
              <a:ext uri="{FF2B5EF4-FFF2-40B4-BE49-F238E27FC236}">
                <a16:creationId xmlns:a16="http://schemas.microsoft.com/office/drawing/2014/main" id="{6D4D9605-BBE1-4274-AED2-6EF511104D05}"/>
              </a:ext>
            </a:extLst>
          </p:cNvPr>
          <p:cNvSpPr>
            <a:spLocks noGrp="1"/>
          </p:cNvSpPr>
          <p:nvPr>
            <p:ph type="title"/>
          </p:nvPr>
        </p:nvSpPr>
        <p:spPr/>
        <p:txBody>
          <a:bodyPr/>
          <a:lstStyle/>
          <a:p>
            <a:pPr algn="ctr"/>
            <a:r>
              <a:rPr lang="en-US" b="1" dirty="0"/>
              <a:t>Supported Employment Services</a:t>
            </a:r>
          </a:p>
        </p:txBody>
      </p:sp>
      <p:sp>
        <p:nvSpPr>
          <p:cNvPr id="4" name="TextBox 3">
            <a:extLst>
              <a:ext uri="{FF2B5EF4-FFF2-40B4-BE49-F238E27FC236}">
                <a16:creationId xmlns:a16="http://schemas.microsoft.com/office/drawing/2014/main" id="{39106A36-E5A2-94E3-0EB1-F94B60070EBF}"/>
              </a:ext>
            </a:extLst>
          </p:cNvPr>
          <p:cNvSpPr txBox="1"/>
          <p:nvPr/>
        </p:nvSpPr>
        <p:spPr>
          <a:xfrm>
            <a:off x="647700" y="1807531"/>
            <a:ext cx="10629900" cy="246734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Services are not </a:t>
            </a:r>
            <a:r>
              <a:rPr kumimoji="0" lang="en-US"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terminated</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There is no case</a:t>
            </a:r>
            <a:r>
              <a:rPr kumimoji="0" lang="en-US"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closure</a:t>
            </a:r>
          </a:p>
          <a:p>
            <a:pPr marL="64008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Rather………… supported</a:t>
            </a:r>
            <a:r>
              <a:rPr kumimoji="0" lang="en-US" sz="28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employment</a:t>
            </a:r>
            <a:r>
              <a:rPr kumimoji="0" lang="en-US" sz="28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seeks</a:t>
            </a:r>
            <a:r>
              <a:rPr kumimoji="0" lang="en-US" sz="28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to</a:t>
            </a:r>
            <a:r>
              <a:rPr kumimoji="0" lang="en-US" sz="28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establish</a:t>
            </a:r>
            <a:r>
              <a:rPr kumimoji="0" lang="en-US" sz="2800" b="0" i="0" u="none" strike="noStrike" kern="1200" cap="none" spc="20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and maintain consistent services and support over the longevity of an individual’s employment </a:t>
            </a:r>
            <a:r>
              <a:rPr kumimoji="0" lang="en-US"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tenure.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udio 13" descr="So, long-term support services it is once the individual has gone through job site training and stabilized on their job and the individual the employment specialist has faded from that job site. And they are really considered to be stabilized on that job site.  But the services are not going to be terminated, so for example rehabilitation services may have provided the funding up to stabilization on the job site and they may close the individuals case as successfully employed but the service provider would not be closing their case rather gonna really work hard to seek to establish and maintain a consistent set of services and support over the longevity of the individuals employment tenure .  So how do we do that?     ">
            <a:hlinkClick r:id="" action="ppaction://media"/>
            <a:extLst>
              <a:ext uri="{FF2B5EF4-FFF2-40B4-BE49-F238E27FC236}">
                <a16:creationId xmlns:a16="http://schemas.microsoft.com/office/drawing/2014/main" id="{62D39228-8D47-5EF6-FDD7-EFC0E4D32E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167551" y="4028030"/>
            <a:ext cx="2057400" cy="2057400"/>
          </a:xfrm>
          <a:prstGeom prst="ellipse">
            <a:avLst/>
          </a:prstGeom>
        </p:spPr>
      </p:pic>
    </p:spTree>
    <p:extLst>
      <p:ext uri="{BB962C8B-B14F-4D97-AF65-F5344CB8AC3E}">
        <p14:creationId xmlns:p14="http://schemas.microsoft.com/office/powerpoint/2010/main" val="1798432218"/>
      </p:ext>
    </p:extLst>
  </p:cSld>
  <p:clrMapOvr>
    <a:masterClrMapping/>
  </p:clrMapOvr>
  <mc:AlternateContent xmlns:mc="http://schemas.openxmlformats.org/markup-compatibility/2006" xmlns:p14="http://schemas.microsoft.com/office/powerpoint/2010/main">
    <mc:Choice Requires="p14">
      <p:transition spd="slow" p14:dur="2000" advTm="59089"/>
    </mc:Choice>
    <mc:Fallback xmlns="">
      <p:transition spd="slow" advTm="5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0C571C-F11B-12FF-D110-FDD04DE15F4C}"/>
              </a:ext>
            </a:extLst>
          </p:cNvPr>
          <p:cNvPicPr>
            <a:picLocks noChangeAspect="1"/>
          </p:cNvPicPr>
          <p:nvPr/>
        </p:nvPicPr>
        <p:blipFill>
          <a:blip r:embed="rId4"/>
          <a:stretch>
            <a:fillRect/>
          </a:stretch>
        </p:blipFill>
        <p:spPr>
          <a:xfrm>
            <a:off x="-12363" y="365125"/>
            <a:ext cx="12204363" cy="6585270"/>
          </a:xfrm>
          <a:prstGeom prst="rect">
            <a:avLst/>
          </a:prstGeom>
        </p:spPr>
      </p:pic>
      <p:sp>
        <p:nvSpPr>
          <p:cNvPr id="2" name="Title 1">
            <a:extLst>
              <a:ext uri="{FF2B5EF4-FFF2-40B4-BE49-F238E27FC236}">
                <a16:creationId xmlns:a16="http://schemas.microsoft.com/office/drawing/2014/main" id="{6D4D9605-BBE1-4274-AED2-6EF511104D05}"/>
              </a:ext>
            </a:extLst>
          </p:cNvPr>
          <p:cNvSpPr>
            <a:spLocks noGrp="1"/>
          </p:cNvSpPr>
          <p:nvPr>
            <p:ph type="title"/>
          </p:nvPr>
        </p:nvSpPr>
        <p:spPr/>
        <p:txBody>
          <a:bodyPr/>
          <a:lstStyle/>
          <a:p>
            <a:pPr algn="ctr"/>
            <a:r>
              <a:rPr lang="en-US" b="1" dirty="0"/>
              <a:t>Reasons for Long Term Supports</a:t>
            </a:r>
          </a:p>
        </p:txBody>
      </p:sp>
      <p:sp>
        <p:nvSpPr>
          <p:cNvPr id="7" name="TextBox 6">
            <a:extLst>
              <a:ext uri="{FF2B5EF4-FFF2-40B4-BE49-F238E27FC236}">
                <a16:creationId xmlns:a16="http://schemas.microsoft.com/office/drawing/2014/main" id="{0A0B87CE-0DD1-E0C9-27BB-4D000B83947B}"/>
              </a:ext>
            </a:extLst>
          </p:cNvPr>
          <p:cNvSpPr txBox="1"/>
          <p:nvPr/>
        </p:nvSpPr>
        <p:spPr>
          <a:xfrm>
            <a:off x="457200" y="1873703"/>
            <a:ext cx="11601450" cy="2830005"/>
          </a:xfrm>
          <a:prstGeom prst="rect">
            <a:avLst/>
          </a:prstGeom>
          <a:noFill/>
        </p:spPr>
        <p:txBody>
          <a:bodyPr wrap="square">
            <a:spAutoFit/>
          </a:bodyPr>
          <a:lstStyle/>
          <a:p>
            <a:pPr marL="0" marR="50800" indent="0">
              <a:spcBef>
                <a:spcPts val="0"/>
              </a:spcBef>
              <a:buSzPts val="1200"/>
              <a:buNone/>
              <a:tabLst>
                <a:tab pos="313690" algn="l"/>
                <a:tab pos="314325" algn="l"/>
                <a:tab pos="962660" algn="l"/>
                <a:tab pos="1425575" algn="l"/>
                <a:tab pos="2348865" algn="l"/>
              </a:tabLst>
            </a:pPr>
            <a:r>
              <a:rPr lang="en-US" sz="3200" spc="-10" dirty="0">
                <a:effectLst/>
                <a:latin typeface="Times New Roman" panose="02020603050405020304" pitchFamily="18" charset="0"/>
                <a:ea typeface="Times New Roman" panose="02020603050405020304" pitchFamily="18" charset="0"/>
              </a:rPr>
              <a:t>1. Monitor </a:t>
            </a:r>
            <a:r>
              <a:rPr lang="en-US" sz="3200" spc="-20" dirty="0">
                <a:effectLst/>
                <a:latin typeface="Times New Roman" panose="02020603050405020304" pitchFamily="18" charset="0"/>
                <a:ea typeface="Times New Roman" panose="02020603050405020304" pitchFamily="18" charset="0"/>
              </a:rPr>
              <a:t>work</a:t>
            </a:r>
            <a:r>
              <a:rPr lang="en-US" sz="3200" dirty="0">
                <a:latin typeface="Times New Roman" panose="02020603050405020304" pitchFamily="18" charset="0"/>
                <a:ea typeface="Times New Roman" panose="02020603050405020304" pitchFamily="18" charset="0"/>
              </a:rPr>
              <a:t> </a:t>
            </a:r>
            <a:r>
              <a:rPr lang="en-US" sz="3200" spc="-10" dirty="0">
                <a:effectLst/>
                <a:latin typeface="Times New Roman" panose="02020603050405020304" pitchFamily="18" charset="0"/>
                <a:ea typeface="Times New Roman" panose="02020603050405020304" pitchFamily="18" charset="0"/>
              </a:rPr>
              <a:t>performance </a:t>
            </a:r>
            <a:r>
              <a:rPr lang="en-US" sz="3200" spc="-20" dirty="0">
                <a:effectLst/>
                <a:latin typeface="Times New Roman" panose="02020603050405020304" pitchFamily="18" charset="0"/>
                <a:ea typeface="Times New Roman" panose="02020603050405020304" pitchFamily="18" charset="0"/>
              </a:rPr>
              <a:t>in</a:t>
            </a:r>
            <a:r>
              <a:rPr lang="en-US" sz="3200" spc="0" dirty="0">
                <a:effectLst/>
                <a:latin typeface="Times New Roman" panose="02020603050405020304" pitchFamily="18" charset="0"/>
                <a:ea typeface="Times New Roman" panose="02020603050405020304" pitchFamily="18" charset="0"/>
              </a:rPr>
              <a:t>cluding</a:t>
            </a:r>
            <a:r>
              <a:rPr lang="en-US" sz="3200" spc="-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work</a:t>
            </a:r>
            <a:r>
              <a:rPr lang="en-US" sz="3200" spc="-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quality</a:t>
            </a:r>
            <a:r>
              <a:rPr lang="en-US" sz="3200" spc="-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and</a:t>
            </a:r>
            <a:r>
              <a:rPr lang="en-US" sz="3200" spc="-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work</a:t>
            </a:r>
            <a:r>
              <a:rPr lang="en-US" sz="3200" spc="-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rate.</a:t>
            </a:r>
          </a:p>
          <a:p>
            <a:pPr marL="0" marR="50800" lvl="0" indent="0">
              <a:lnSpc>
                <a:spcPct val="90000"/>
              </a:lnSpc>
              <a:spcBef>
                <a:spcPts val="850"/>
              </a:spcBef>
              <a:spcAft>
                <a:spcPts val="0"/>
              </a:spcAft>
              <a:buSzPts val="1200"/>
              <a:buNone/>
              <a:tabLst>
                <a:tab pos="313690" algn="l"/>
                <a:tab pos="314325" algn="l"/>
              </a:tabLst>
            </a:pPr>
            <a:r>
              <a:rPr lang="en-US" sz="3200" spc="0" dirty="0">
                <a:effectLst/>
                <a:latin typeface="Times New Roman" panose="02020603050405020304" pitchFamily="18" charset="0"/>
                <a:ea typeface="Times New Roman" panose="02020603050405020304" pitchFamily="18" charset="0"/>
              </a:rPr>
              <a:t>2. Facilitate</a:t>
            </a:r>
            <a:r>
              <a:rPr lang="en-US" sz="3200" spc="200"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job</a:t>
            </a:r>
            <a:r>
              <a:rPr lang="en-US" sz="3200" spc="200"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changes</a:t>
            </a:r>
            <a:r>
              <a:rPr lang="en-US" sz="3200" spc="200"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and</a:t>
            </a:r>
            <a:r>
              <a:rPr lang="en-US" sz="3200" spc="200"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career </a:t>
            </a:r>
            <a:r>
              <a:rPr lang="en-US" sz="3200" spc="-10" dirty="0">
                <a:effectLst/>
                <a:latin typeface="Times New Roman" panose="02020603050405020304" pitchFamily="18" charset="0"/>
                <a:ea typeface="Times New Roman" panose="02020603050405020304" pitchFamily="18" charset="0"/>
              </a:rPr>
              <a:t>movement.</a:t>
            </a:r>
            <a:endParaRPr lang="en-US" sz="3200" spc="0" dirty="0">
              <a:effectLst/>
              <a:latin typeface="Times New Roman" panose="02020603050405020304" pitchFamily="18" charset="0"/>
              <a:ea typeface="Times New Roman" panose="02020603050405020304" pitchFamily="18" charset="0"/>
            </a:endParaRPr>
          </a:p>
          <a:p>
            <a:pPr marL="0" marR="0" lvl="0" indent="0">
              <a:spcBef>
                <a:spcPts val="740"/>
              </a:spcBef>
              <a:spcAft>
                <a:spcPts val="0"/>
              </a:spcAft>
              <a:buSzPts val="1200"/>
              <a:buNone/>
              <a:tabLst>
                <a:tab pos="313690" algn="l"/>
                <a:tab pos="314325" algn="l"/>
              </a:tabLst>
            </a:pPr>
            <a:r>
              <a:rPr lang="en-US" sz="3200" spc="0" dirty="0">
                <a:effectLst/>
                <a:latin typeface="Times New Roman" panose="02020603050405020304" pitchFamily="18" charset="0"/>
                <a:ea typeface="Times New Roman" panose="02020603050405020304" pitchFamily="18" charset="0"/>
              </a:rPr>
              <a:t>3. Crisis</a:t>
            </a:r>
            <a:r>
              <a:rPr lang="en-US" sz="3200" spc="10" dirty="0">
                <a:effectLst/>
                <a:latin typeface="Times New Roman" panose="02020603050405020304" pitchFamily="18" charset="0"/>
                <a:ea typeface="Times New Roman" panose="02020603050405020304" pitchFamily="18" charset="0"/>
              </a:rPr>
              <a:t> </a:t>
            </a:r>
            <a:r>
              <a:rPr lang="en-US" sz="3200" spc="-10" dirty="0">
                <a:effectLst/>
                <a:latin typeface="Times New Roman" panose="02020603050405020304" pitchFamily="18" charset="0"/>
                <a:ea typeface="Times New Roman" panose="02020603050405020304" pitchFamily="18" charset="0"/>
              </a:rPr>
              <a:t>intervention.</a:t>
            </a:r>
            <a:endParaRPr lang="en-US" sz="3200" spc="0" dirty="0">
              <a:effectLst/>
              <a:latin typeface="Times New Roman" panose="02020603050405020304" pitchFamily="18" charset="0"/>
              <a:ea typeface="Times New Roman" panose="02020603050405020304" pitchFamily="18" charset="0"/>
            </a:endParaRPr>
          </a:p>
          <a:p>
            <a:pPr marL="0" marR="50800" lvl="0" indent="0">
              <a:lnSpc>
                <a:spcPct val="90000"/>
              </a:lnSpc>
              <a:spcBef>
                <a:spcPts val="820"/>
              </a:spcBef>
              <a:spcAft>
                <a:spcPts val="0"/>
              </a:spcAft>
              <a:buSzPts val="1200"/>
              <a:buNone/>
              <a:tabLst>
                <a:tab pos="313690" algn="l"/>
                <a:tab pos="314325" algn="l"/>
              </a:tabLst>
            </a:pPr>
            <a:r>
              <a:rPr lang="en-US" sz="3200" spc="0" dirty="0">
                <a:effectLst/>
                <a:latin typeface="Times New Roman" panose="02020603050405020304" pitchFamily="18" charset="0"/>
                <a:ea typeface="Times New Roman" panose="02020603050405020304" pitchFamily="18" charset="0"/>
              </a:rPr>
              <a:t>4. Monitor</a:t>
            </a:r>
            <a:r>
              <a:rPr lang="en-US" sz="3200" spc="-7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socialization</a:t>
            </a:r>
            <a:r>
              <a:rPr lang="en-US" sz="3200" spc="-75" dirty="0">
                <a:effectLst/>
                <a:latin typeface="Times New Roman" panose="02020603050405020304" pitchFamily="18" charset="0"/>
                <a:ea typeface="Times New Roman" panose="02020603050405020304" pitchFamily="18" charset="0"/>
              </a:rPr>
              <a:t> </a:t>
            </a:r>
            <a:r>
              <a:rPr lang="en-US" sz="3200" spc="0" dirty="0">
                <a:effectLst/>
                <a:latin typeface="Times New Roman" panose="02020603050405020304" pitchFamily="18" charset="0"/>
                <a:ea typeface="Times New Roman" panose="02020603050405020304" pitchFamily="18" charset="0"/>
              </a:rPr>
              <a:t>and</a:t>
            </a:r>
            <a:r>
              <a:rPr lang="en-US" sz="3200" spc="-75" dirty="0">
                <a:effectLst/>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in</a:t>
            </a:r>
            <a:r>
              <a:rPr lang="en-US" sz="3200" spc="-10" dirty="0">
                <a:effectLst/>
                <a:latin typeface="Times New Roman" panose="02020603050405020304" pitchFamily="18" charset="0"/>
                <a:ea typeface="Times New Roman" panose="02020603050405020304" pitchFamily="18" charset="0"/>
              </a:rPr>
              <a:t>tegration.</a:t>
            </a:r>
            <a:endParaRPr lang="en-US" sz="3200" spc="0" dirty="0">
              <a:effectLst/>
              <a:latin typeface="Times New Roman" panose="02020603050405020304" pitchFamily="18" charset="0"/>
              <a:ea typeface="Times New Roman" panose="02020603050405020304" pitchFamily="18" charset="0"/>
            </a:endParaRPr>
          </a:p>
          <a:p>
            <a:pPr marL="0" marR="50800" lvl="0" indent="0">
              <a:lnSpc>
                <a:spcPct val="90000"/>
              </a:lnSpc>
              <a:spcBef>
                <a:spcPts val="855"/>
              </a:spcBef>
              <a:spcAft>
                <a:spcPts val="0"/>
              </a:spcAft>
              <a:buSzPts val="1200"/>
              <a:buNone/>
              <a:tabLst>
                <a:tab pos="313690" algn="l"/>
                <a:tab pos="314325" algn="l"/>
              </a:tabLst>
            </a:pPr>
            <a:r>
              <a:rPr lang="en-US" sz="3200" spc="0" dirty="0">
                <a:effectLst/>
                <a:latin typeface="Times New Roman" panose="02020603050405020304" pitchFamily="18" charset="0"/>
                <a:ea typeface="Times New Roman" panose="02020603050405020304" pitchFamily="18" charset="0"/>
              </a:rPr>
              <a:t>5. Support training for employer and/ or co-workers.</a:t>
            </a:r>
          </a:p>
        </p:txBody>
      </p:sp>
      <p:pic>
        <p:nvPicPr>
          <p:cNvPr id="9" name="Audio 8" descr="Lots of things can change on a job site we know just from our own personal experiences with work.  But we want to continue to monitor that work performance so when you fade it from that job site and the individual will stabilize their work quality was high their work rate is good, we want to make sure that is maintained over a period of time.  We want to be there to facilitate any kind of job changes or career movement. So, it is not just about jobs but rather careers and if we could support the individual maybe they wanted to learn a new set of skills we can help them with that if it is going to help them advance to another career opportunity. Another reason for long-term supports is really crisis intervention we know in life anything can go awry, and we want to be there to provide any kind of support medication changes maybe housing maybe there is an issue with maybe a death in the family, and for a while maybe the individual needs some additional support to keep some real stability in their job.  So, it may require just a couple of additional hours on the job site that they had not had before then would gradually fade away from the more intensive services.  Another area we don’t talk enough about is socialization and integration we want to make sure the individual is not isolated on the job site.  Are they a part of the crew? So, there may be things you can do on the job site maybe sitting down and having lunch with them. Introducing them to other individuals on the job site and really help maybe some natural friendships to occur. We also want to talk about support training for both the employers and co-workers just because you faded from the job site doesn’t mean you wouldn’t want to be able to go back to that job site and maybe HR wants some additional training in maybe a particular disability maybe want information on autism or sensory disabilities.  You would go in and provide that kind of support.       ">
            <a:hlinkClick r:id="" action="ppaction://media"/>
            <a:extLst>
              <a:ext uri="{FF2B5EF4-FFF2-40B4-BE49-F238E27FC236}">
                <a16:creationId xmlns:a16="http://schemas.microsoft.com/office/drawing/2014/main" id="{5C94C4E8-A8A9-96D6-457D-496F852F36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01250" y="4435475"/>
            <a:ext cx="2057400" cy="2057400"/>
          </a:xfrm>
          <a:prstGeom prst="ellipse">
            <a:avLst/>
          </a:prstGeom>
        </p:spPr>
      </p:pic>
    </p:spTree>
    <p:extLst>
      <p:ext uri="{BB962C8B-B14F-4D97-AF65-F5344CB8AC3E}">
        <p14:creationId xmlns:p14="http://schemas.microsoft.com/office/powerpoint/2010/main" val="3505619783"/>
      </p:ext>
    </p:extLst>
  </p:cSld>
  <p:clrMapOvr>
    <a:masterClrMapping/>
  </p:clrMapOvr>
  <mc:AlternateContent xmlns:mc="http://schemas.openxmlformats.org/markup-compatibility/2006" xmlns:p14="http://schemas.microsoft.com/office/powerpoint/2010/main">
    <mc:Choice Requires="p14">
      <p:transition spd="slow" p14:dur="2000" advTm="148435"/>
    </mc:Choice>
    <mc:Fallback xmlns="">
      <p:transition spd="slow" advTm="148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9605-BBE1-4274-AED2-6EF511104D05}"/>
              </a:ext>
            </a:extLst>
          </p:cNvPr>
          <p:cNvSpPr>
            <a:spLocks noGrp="1"/>
          </p:cNvSpPr>
          <p:nvPr>
            <p:ph type="title"/>
          </p:nvPr>
        </p:nvSpPr>
        <p:spPr/>
        <p:txBody>
          <a:bodyPr/>
          <a:lstStyle/>
          <a:p>
            <a:pPr algn="ctr"/>
            <a:r>
              <a:rPr lang="en-US" b="1" dirty="0"/>
              <a:t>Reasons for Long Term Supports</a:t>
            </a:r>
          </a:p>
        </p:txBody>
      </p:sp>
      <p:sp>
        <p:nvSpPr>
          <p:cNvPr id="11" name="TextBox 10">
            <a:extLst>
              <a:ext uri="{FF2B5EF4-FFF2-40B4-BE49-F238E27FC236}">
                <a16:creationId xmlns:a16="http://schemas.microsoft.com/office/drawing/2014/main" id="{9E36BD1F-2CE7-240B-DE5D-D7AE5427A6C1}"/>
              </a:ext>
            </a:extLst>
          </p:cNvPr>
          <p:cNvSpPr txBox="1"/>
          <p:nvPr/>
        </p:nvSpPr>
        <p:spPr>
          <a:xfrm>
            <a:off x="742950" y="1873703"/>
            <a:ext cx="9124950" cy="2667397"/>
          </a:xfrm>
          <a:prstGeom prst="rect">
            <a:avLst/>
          </a:prstGeom>
          <a:noFill/>
        </p:spPr>
        <p:txBody>
          <a:bodyPr wrap="square">
            <a:spAutoFit/>
          </a:bodyPr>
          <a:lstStyle/>
          <a:p>
            <a:pPr marL="0" marR="50800" lvl="0" indent="0" algn="l" defTabSz="914400" rtl="0" eaLnBrk="1" fontAlgn="auto" latinLnBrk="0" hangingPunct="1">
              <a:lnSpc>
                <a:spcPct val="90000"/>
              </a:lnSpc>
              <a:spcBef>
                <a:spcPts val="850"/>
              </a:spcBef>
              <a:spcAft>
                <a:spcPts val="0"/>
              </a:spcAft>
              <a:buClrTx/>
              <a:buSzPts val="1200"/>
              <a:buFont typeface="Arial" panose="020B0604020202020204" pitchFamily="34" charset="0"/>
              <a:buNone/>
              <a:tabLst>
                <a:tab pos="313690" algn="l"/>
                <a:tab pos="314325"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6. Retraining</a:t>
            </a:r>
            <a:r>
              <a:rPr kumimoji="0" lang="en-US" sz="3200" b="0" i="0" u="none" strike="noStrike" kern="1200" cap="none" spc="40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of</a:t>
            </a:r>
            <a:r>
              <a:rPr kumimoji="0" lang="en-US" sz="3200" b="0" i="0" u="none" strike="noStrike" kern="1200" cap="none" spc="40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previously</a:t>
            </a:r>
            <a:r>
              <a:rPr kumimoji="0" lang="en-US" sz="3200" b="0" i="0" u="none" strike="noStrike" kern="1200" cap="none" spc="40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learned </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skills.</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740"/>
              </a:spcBef>
              <a:spcAft>
                <a:spcPts val="0"/>
              </a:spcAft>
              <a:buClrTx/>
              <a:buSzPts val="1200"/>
              <a:buFont typeface="Arial" panose="020B0604020202020204" pitchFamily="34" charset="0"/>
              <a:buNone/>
              <a:tabLst>
                <a:tab pos="313690" algn="l"/>
                <a:tab pos="314325"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7. Assess</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job</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satisfaction.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705"/>
              </a:spcBef>
              <a:spcAft>
                <a:spcPts val="0"/>
              </a:spcAft>
              <a:buClrTx/>
              <a:buSzPts val="1200"/>
              <a:buFont typeface="Arial" panose="020B0604020202020204" pitchFamily="34" charset="0"/>
              <a:buNone/>
              <a:tabLst>
                <a:tab pos="313690" algn="l"/>
                <a:tab pos="314325"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 Training</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in</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new</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skills.</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710"/>
              </a:spcBef>
              <a:spcAft>
                <a:spcPts val="0"/>
              </a:spcAft>
              <a:buClrTx/>
              <a:buSzPts val="1200"/>
              <a:buFont typeface="Arial" panose="020B0604020202020204" pitchFamily="34" charset="0"/>
              <a:buNone/>
              <a:tabLst>
                <a:tab pos="313690" algn="l"/>
                <a:tab pos="314325"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9. Support</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to</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family.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90000"/>
              </a:lnSpc>
              <a:spcBef>
                <a:spcPts val="705"/>
              </a:spcBef>
              <a:spcAft>
                <a:spcPts val="0"/>
              </a:spcAft>
              <a:buClrTx/>
              <a:buSzPts val="1200"/>
              <a:buFont typeface="Arial" panose="020B0604020202020204" pitchFamily="34" charset="0"/>
              <a:buNone/>
              <a:tabLst>
                <a:tab pos="314325"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10. Assess</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employer</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satisfaction.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Audio 6" descr="Another reason for long term supports is re-training maybe they have previously learned a skill and maybe they are not performing it well now you want to go in and do some retraining on the particular task in a way that they are going to have a high-level of quality and a good level of production. You want to continually access their job satisfaction. Are they still happy with their job? Are there changes that they would like to make? Have things changed on the job site that has impacted them? So really keeping that door open to really have those types of discussions.  And we’ll talk about how to go about that process.  And then training new skills, if the employer wants the individual to learn a new task that was not a part of what they were doing originally.  You want to be able to go into that job site provide that new skill training and then again fade from the job site.  Supporting the family, maybe the family is having some changes within their family dynamics, and you can help point them into some community supports that would help address those issues.  And just like accessing job satisfaction from the employee standpoint we want to make sure we are accessing job satisfaction from an employer standpoint. So, let’s get started on techniques for accomplishing those tasks. ">
            <a:hlinkClick r:id="" action="ppaction://media"/>
            <a:extLst>
              <a:ext uri="{FF2B5EF4-FFF2-40B4-BE49-F238E27FC236}">
                <a16:creationId xmlns:a16="http://schemas.microsoft.com/office/drawing/2014/main" id="{CF8307CC-1BC2-F764-80B3-85AEC89173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134600" y="4095493"/>
            <a:ext cx="2057400" cy="2057400"/>
          </a:xfrm>
          <a:prstGeom prst="ellipse">
            <a:avLst/>
          </a:prstGeom>
        </p:spPr>
      </p:pic>
      <p:pic>
        <p:nvPicPr>
          <p:cNvPr id="6" name="Picture 5">
            <a:extLst>
              <a:ext uri="{FF2B5EF4-FFF2-40B4-BE49-F238E27FC236}">
                <a16:creationId xmlns:a16="http://schemas.microsoft.com/office/drawing/2014/main" id="{F8BC121D-E746-67DB-7759-A90F41352F87}"/>
              </a:ext>
            </a:extLst>
          </p:cNvPr>
          <p:cNvPicPr>
            <a:picLocks noChangeAspect="1"/>
          </p:cNvPicPr>
          <p:nvPr/>
        </p:nvPicPr>
        <p:blipFill>
          <a:blip r:embed="rId5"/>
          <a:stretch>
            <a:fillRect/>
          </a:stretch>
        </p:blipFill>
        <p:spPr>
          <a:xfrm>
            <a:off x="20588" y="272730"/>
            <a:ext cx="12204363" cy="6585270"/>
          </a:xfrm>
          <a:prstGeom prst="rect">
            <a:avLst/>
          </a:prstGeom>
        </p:spPr>
      </p:pic>
    </p:spTree>
    <p:extLst>
      <p:ext uri="{BB962C8B-B14F-4D97-AF65-F5344CB8AC3E}">
        <p14:creationId xmlns:p14="http://schemas.microsoft.com/office/powerpoint/2010/main" val="2980091447"/>
      </p:ext>
    </p:extLst>
  </p:cSld>
  <p:clrMapOvr>
    <a:masterClrMapping/>
  </p:clrMapOvr>
  <mc:AlternateContent xmlns:mc="http://schemas.openxmlformats.org/markup-compatibility/2006" xmlns:p14="http://schemas.microsoft.com/office/powerpoint/2010/main">
    <mc:Choice Requires="p14">
      <p:transition spd="slow" p14:dur="2000" advTm="103077"/>
    </mc:Choice>
    <mc:Fallback xmlns="">
      <p:transition spd="slow" advTm="10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F88E7-FA83-A925-77AD-674083EC40C3}"/>
              </a:ext>
            </a:extLst>
          </p:cNvPr>
          <p:cNvPicPr>
            <a:picLocks noChangeAspect="1"/>
          </p:cNvPicPr>
          <p:nvPr/>
        </p:nvPicPr>
        <p:blipFill>
          <a:blip r:embed="rId4"/>
          <a:stretch>
            <a:fillRect/>
          </a:stretch>
        </p:blipFill>
        <p:spPr>
          <a:xfrm>
            <a:off x="0" y="323850"/>
            <a:ext cx="12204363" cy="6585270"/>
          </a:xfrm>
          <a:prstGeom prst="rect">
            <a:avLst/>
          </a:prstGeom>
        </p:spPr>
      </p:pic>
      <p:sp>
        <p:nvSpPr>
          <p:cNvPr id="2" name="Title 1">
            <a:extLst>
              <a:ext uri="{FF2B5EF4-FFF2-40B4-BE49-F238E27FC236}">
                <a16:creationId xmlns:a16="http://schemas.microsoft.com/office/drawing/2014/main" id="{46D65392-074C-84FA-00AA-480D84C786BB}"/>
              </a:ext>
            </a:extLst>
          </p:cNvPr>
          <p:cNvSpPr>
            <a:spLocks noGrp="1"/>
          </p:cNvSpPr>
          <p:nvPr>
            <p:ph type="title"/>
          </p:nvPr>
        </p:nvSpPr>
        <p:spPr>
          <a:xfrm>
            <a:off x="650353" y="2136644"/>
            <a:ext cx="2440939" cy="1600200"/>
          </a:xfrm>
        </p:spPr>
        <p:txBody>
          <a:bodyPr/>
          <a:lstStyle/>
          <a:p>
            <a:pPr algn="ctr"/>
            <a:r>
              <a:rPr lang="en-US" altLang="en-US" dirty="0">
                <a:latin typeface="Times New Roman" panose="02020603050405020304" pitchFamily="18" charset="0"/>
                <a:cs typeface="Times New Roman" panose="02020603050405020304" pitchFamily="18" charset="0"/>
              </a:rPr>
              <a:t>Identifying</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Individual Need Areas </a:t>
            </a:r>
            <a:endParaRPr lang="en-US" dirty="0"/>
          </a:p>
        </p:txBody>
      </p:sp>
      <p:graphicFrame>
        <p:nvGraphicFramePr>
          <p:cNvPr id="6" name="Content Placeholder 2" descr="Ask&#10; Ask Employee / Ask the Employer&#10;Use&#10; Use Employee’s Career Plan&#10;Ensure&#10; Ensure Career Plan is Current&#10;Ask&#10; Ask Family Members About their Expectations&#10;Evaluate&#10; Evaluate Data&#10;Review&#10; Review Previous Addressed Needs&#10;Develop&#10; Develop List of Past, Present, and Future Areas of Need&#10;">
            <a:extLst>
              <a:ext uri="{FF2B5EF4-FFF2-40B4-BE49-F238E27FC236}">
                <a16:creationId xmlns:a16="http://schemas.microsoft.com/office/drawing/2014/main" id="{ADF8BC31-67EC-6215-11A1-8DE6AF82CC89}"/>
              </a:ext>
            </a:extLst>
          </p:cNvPr>
          <p:cNvGraphicFramePr>
            <a:graphicFrameLocks noGrp="1"/>
          </p:cNvGraphicFramePr>
          <p:nvPr>
            <p:ph idx="1"/>
            <p:extLst>
              <p:ext uri="{D42A27DB-BD31-4B8C-83A1-F6EECF244321}">
                <p14:modId xmlns:p14="http://schemas.microsoft.com/office/powerpoint/2010/main" val="4065554197"/>
              </p:ext>
            </p:extLst>
          </p:nvPr>
        </p:nvGraphicFramePr>
        <p:xfrm>
          <a:off x="3744165" y="228600"/>
          <a:ext cx="8190660" cy="54555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Placeholder 3">
            <a:extLst>
              <a:ext uri="{FF2B5EF4-FFF2-40B4-BE49-F238E27FC236}">
                <a16:creationId xmlns:a16="http://schemas.microsoft.com/office/drawing/2014/main" id="{DB282F19-F647-243D-8BDD-FDF005A412A9}"/>
              </a:ext>
            </a:extLst>
          </p:cNvPr>
          <p:cNvSpPr>
            <a:spLocks noGrp="1"/>
          </p:cNvSpPr>
          <p:nvPr>
            <p:ph type="body" sz="half" idx="2"/>
          </p:nvPr>
        </p:nvSpPr>
        <p:spPr>
          <a:xfrm>
            <a:off x="-7316295" y="772297"/>
            <a:ext cx="3932237" cy="3811588"/>
          </a:xfrm>
        </p:spPr>
        <p:txBody>
          <a:bodyPr/>
          <a:lstStyle/>
          <a:p>
            <a:pPr algn="ctr"/>
            <a:r>
              <a:rPr kumimoji="0" lang="en-US" altLang="en-US" sz="3600" b="0" i="0" u="none" strike="noStrike" kern="1200" cap="none" spc="-5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Individual </a:t>
            </a:r>
          </a:p>
          <a:p>
            <a:pPr algn="ctr"/>
            <a:r>
              <a:rPr kumimoji="0" lang="en-US" altLang="en-US" sz="3600" b="0" i="0" u="none" strike="noStrike" kern="1200" cap="none" spc="-5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Need Areas</a:t>
            </a:r>
            <a:endParaRPr lang="en-US" dirty="0"/>
          </a:p>
        </p:txBody>
      </p:sp>
      <p:pic>
        <p:nvPicPr>
          <p:cNvPr id="10" name="Audio 9" descr="I am going to really begin with identifying the individual need areas.  Simply asking sitting and talking with the employee and the employer, I wouldn’t talk to the employer without the employee.  But asking about from your perspective what do you see that needs to be developed and then go back and look at the employees’ career plans what did they say they wanted to do 3 years down the road or 4 years down the road.  If we made a commitment to help support that career plan, then we want to make sure we are doing everything we can now so a couple of years down the road they would have built up their resume so they will be a qualified applicant for a job change.  Just because the career plan was developed maybe a year ago doesn’t mean that it is current maybe they changed their mind. So, we want to open up those discussions and update that career plan if things have changed for the individual. We want to ask family members about their expectations, again those expectations will change drastically from the time the individual was unemployed to working on the job 6, 7, 8, 9, 10 months. And then as the employee specialist, you will have all the data from the employee and employer from the career plan the family members and really look into evaluate use that data to evaluate really what’s going on.  I will then pull out any previous need areas that have been addressed with the individual because they could occur again in the future.  Once that’s developed, I would have both the past present future needs area really well documented and make sure that’s in the client’s file.  I mean you’re not planning to leave your job, but if the employment specialist change for that individual and the employee gets moved to a different employment specialist to a different caseload, we want to make sure that those services that were delivered to them are consistent over a period of time and the best way to do that is through documentation in their clients’ files.        ">
            <a:hlinkClick r:id="" action="ppaction://media"/>
            <a:extLst>
              <a:ext uri="{FF2B5EF4-FFF2-40B4-BE49-F238E27FC236}">
                <a16:creationId xmlns:a16="http://schemas.microsoft.com/office/drawing/2014/main" id="{FBFC3186-B74C-CCC9-54F8-FBAAECE24B7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86577" y="4583885"/>
            <a:ext cx="2057400" cy="2057400"/>
          </a:xfrm>
          <a:prstGeom prst="ellipse">
            <a:avLst/>
          </a:prstGeom>
        </p:spPr>
      </p:pic>
    </p:spTree>
    <p:extLst>
      <p:ext uri="{BB962C8B-B14F-4D97-AF65-F5344CB8AC3E}">
        <p14:creationId xmlns:p14="http://schemas.microsoft.com/office/powerpoint/2010/main" val="2772766977"/>
      </p:ext>
    </p:extLst>
  </p:cSld>
  <p:clrMapOvr>
    <a:masterClrMapping/>
  </p:clrMapOvr>
  <mc:AlternateContent xmlns:mc="http://schemas.openxmlformats.org/markup-compatibility/2006" xmlns:p14="http://schemas.microsoft.com/office/powerpoint/2010/main">
    <mc:Choice Requires="p14">
      <p:transition spd="slow" p14:dur="2000" advTm="145039"/>
    </mc:Choice>
    <mc:Fallback xmlns="">
      <p:transition spd="slow" advTm="14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6A407-95AF-EF07-7C57-B0572201DE78}"/>
              </a:ext>
            </a:extLst>
          </p:cNvPr>
          <p:cNvPicPr>
            <a:picLocks noChangeAspect="1"/>
          </p:cNvPicPr>
          <p:nvPr/>
        </p:nvPicPr>
        <p:blipFill>
          <a:blip r:embed="rId4"/>
          <a:stretch>
            <a:fillRect/>
          </a:stretch>
        </p:blipFill>
        <p:spPr>
          <a:xfrm>
            <a:off x="-12363" y="272730"/>
            <a:ext cx="12204363" cy="6585270"/>
          </a:xfrm>
          <a:prstGeom prst="rect">
            <a:avLst/>
          </a:prstGeom>
        </p:spPr>
      </p:pic>
      <p:pic>
        <p:nvPicPr>
          <p:cNvPr id="4" name="Audio 3" descr="So, let’s spend a few minutes talking about satisfaction surveys.    ">
            <a:hlinkClick r:id="" action="ppaction://media"/>
            <a:extLst>
              <a:ext uri="{FF2B5EF4-FFF2-40B4-BE49-F238E27FC236}">
                <a16:creationId xmlns:a16="http://schemas.microsoft.com/office/drawing/2014/main" id="{22C6A39B-F915-0872-1DEE-B0D5C3F1EC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9969850" y="3933358"/>
            <a:ext cx="2057400" cy="2057400"/>
          </a:xfrm>
          <a:prstGeom prst="ellipse">
            <a:avLst/>
          </a:prstGeom>
        </p:spPr>
      </p:pic>
      <p:sp>
        <p:nvSpPr>
          <p:cNvPr id="8" name="Title 7">
            <a:extLst>
              <a:ext uri="{FF2B5EF4-FFF2-40B4-BE49-F238E27FC236}">
                <a16:creationId xmlns:a16="http://schemas.microsoft.com/office/drawing/2014/main" id="{7507FD64-8A22-3609-1D42-9B3633B0DF6D}"/>
              </a:ext>
            </a:extLst>
          </p:cNvPr>
          <p:cNvSpPr>
            <a:spLocks noGrp="1"/>
          </p:cNvSpPr>
          <p:nvPr>
            <p:ph type="title"/>
          </p:nvPr>
        </p:nvSpPr>
        <p:spPr>
          <a:xfrm>
            <a:off x="832018" y="2403334"/>
            <a:ext cx="10515600" cy="1325563"/>
          </a:xfrm>
        </p:spPr>
        <p:txBody>
          <a:bodyPr/>
          <a:lstStyle/>
          <a:p>
            <a:pPr algn="ctr"/>
            <a:r>
              <a:rPr lang="en-US" b="1" dirty="0"/>
              <a:t>Satisfaction Surveys</a:t>
            </a:r>
          </a:p>
        </p:txBody>
      </p:sp>
    </p:spTree>
    <p:extLst>
      <p:ext uri="{BB962C8B-B14F-4D97-AF65-F5344CB8AC3E}">
        <p14:creationId xmlns:p14="http://schemas.microsoft.com/office/powerpoint/2010/main" val="145170716"/>
      </p:ext>
    </p:extLst>
  </p:cSld>
  <p:clrMapOvr>
    <a:masterClrMapping/>
  </p:clrMapOvr>
  <mc:AlternateContent xmlns:mc="http://schemas.openxmlformats.org/markup-compatibility/2006" xmlns:p14="http://schemas.microsoft.com/office/powerpoint/2010/main">
    <mc:Choice Requires="p14">
      <p:transition spd="slow" p14:dur="2000" advTm="7262"/>
    </mc:Choice>
    <mc:Fallback xmlns="">
      <p:transition spd="slow" advTm="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BEBA2-30B8-612B-A6AD-4974E31A92DA}"/>
              </a:ext>
            </a:extLst>
          </p:cNvPr>
          <p:cNvPicPr>
            <a:picLocks noChangeAspect="1"/>
          </p:cNvPicPr>
          <p:nvPr/>
        </p:nvPicPr>
        <p:blipFill>
          <a:blip r:embed="rId4"/>
          <a:stretch>
            <a:fillRect/>
          </a:stretch>
        </p:blipFill>
        <p:spPr>
          <a:xfrm>
            <a:off x="20588" y="272730"/>
            <a:ext cx="12204363" cy="6585270"/>
          </a:xfrm>
          <a:prstGeom prst="rect">
            <a:avLst/>
          </a:prstGeom>
        </p:spPr>
      </p:pic>
      <p:sp>
        <p:nvSpPr>
          <p:cNvPr id="2" name="Title 1">
            <a:extLst>
              <a:ext uri="{FF2B5EF4-FFF2-40B4-BE49-F238E27FC236}">
                <a16:creationId xmlns:a16="http://schemas.microsoft.com/office/drawing/2014/main" id="{4ED6B04C-8449-AD42-CC64-5E88DA497268}"/>
              </a:ext>
            </a:extLst>
          </p:cNvPr>
          <p:cNvSpPr>
            <a:spLocks noGrp="1"/>
          </p:cNvSpPr>
          <p:nvPr>
            <p:ph type="title"/>
          </p:nvPr>
        </p:nvSpPr>
        <p:spPr>
          <a:xfrm>
            <a:off x="2031804" y="822869"/>
            <a:ext cx="8128391" cy="1450757"/>
          </a:xfrm>
        </p:spPr>
        <p:txBody>
          <a:bodyPr>
            <a:normAutofit/>
          </a:bodyPr>
          <a:lstStyle/>
          <a:p>
            <a:r>
              <a:rPr lang="en-US" b="1" dirty="0"/>
              <a:t>Employee Satisfaction Surveys</a:t>
            </a:r>
          </a:p>
        </p:txBody>
      </p:sp>
      <p:sp>
        <p:nvSpPr>
          <p:cNvPr id="8" name="Content Placeholder 7">
            <a:extLst>
              <a:ext uri="{FF2B5EF4-FFF2-40B4-BE49-F238E27FC236}">
                <a16:creationId xmlns:a16="http://schemas.microsoft.com/office/drawing/2014/main" id="{4731D0C6-1F37-9E4A-57E0-8A60A9FE9F87}"/>
              </a:ext>
            </a:extLst>
          </p:cNvPr>
          <p:cNvSpPr>
            <a:spLocks noGrp="1"/>
          </p:cNvSpPr>
          <p:nvPr>
            <p:ph idx="1"/>
          </p:nvPr>
        </p:nvSpPr>
        <p:spPr>
          <a:xfrm>
            <a:off x="1024138" y="2173581"/>
            <a:ext cx="9437674" cy="4201883"/>
          </a:xfrm>
        </p:spPr>
        <p:txBody>
          <a:bodyPr>
            <a:noAutofit/>
          </a:bodyPr>
          <a:lstStyle/>
          <a:p>
            <a:pPr>
              <a:buFont typeface="Wingdings" panose="05000000000000000000" pitchFamily="2" charset="2"/>
              <a:buChar char="Ø"/>
            </a:pPr>
            <a:r>
              <a:rPr lang="en-US" sz="3200" dirty="0"/>
              <a:t> Regular Discussions with Employee</a:t>
            </a:r>
          </a:p>
          <a:p>
            <a:pPr>
              <a:buFont typeface="Wingdings" panose="05000000000000000000" pitchFamily="2" charset="2"/>
              <a:buChar char="Ø"/>
            </a:pPr>
            <a:r>
              <a:rPr lang="en-US" sz="3200" dirty="0"/>
              <a:t> Face to Face Interviews with Employee</a:t>
            </a:r>
          </a:p>
          <a:p>
            <a:pPr>
              <a:buFont typeface="Wingdings" panose="05000000000000000000" pitchFamily="2" charset="2"/>
              <a:buChar char="Ø"/>
            </a:pPr>
            <a:r>
              <a:rPr lang="en-US" sz="3200" dirty="0"/>
              <a:t> Coworkers/ Supervisors</a:t>
            </a:r>
          </a:p>
        </p:txBody>
      </p:sp>
      <p:pic>
        <p:nvPicPr>
          <p:cNvPr id="5" name="Audio 4" descr="As much as possible, I would make these discussions with the employee just a regular part of doing business with them and I know probably during COVID a lot of this had to be done through a Zoom format or maybe over the telephone but as much of this could be done face to face you’re going to pick up on cues that you might not see in Zoom or over the phone.  If somebody is just really not comfortable talking on the phone, and if somebody has really limited expressive communication it is going to be better to do that face-to-face.  And I would also include co-workers in this employee satisfaction surveys if something is going on in that work area a co-worker may know about it long before the employer.  So really talking to co-workers and getting their perspective can be really useful.   ">
            <a:hlinkClick r:id="" action="ppaction://media"/>
            <a:extLst>
              <a:ext uri="{FF2B5EF4-FFF2-40B4-BE49-F238E27FC236}">
                <a16:creationId xmlns:a16="http://schemas.microsoft.com/office/drawing/2014/main" id="{5736C02D-FFAB-26EC-2362-34CB2FABAA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9842891" y="4274522"/>
            <a:ext cx="2057400" cy="2057400"/>
          </a:xfrm>
          <a:prstGeom prst="ellipse">
            <a:avLst/>
          </a:prstGeom>
        </p:spPr>
      </p:pic>
    </p:spTree>
    <p:extLst>
      <p:ext uri="{BB962C8B-B14F-4D97-AF65-F5344CB8AC3E}">
        <p14:creationId xmlns:p14="http://schemas.microsoft.com/office/powerpoint/2010/main" val="1019176137"/>
      </p:ext>
    </p:extLst>
  </p:cSld>
  <p:clrMapOvr>
    <a:masterClrMapping/>
  </p:clrMapOvr>
  <mc:AlternateContent xmlns:mc="http://schemas.openxmlformats.org/markup-compatibility/2006" xmlns:p14="http://schemas.microsoft.com/office/powerpoint/2010/main">
    <mc:Choice Requires="p14">
      <p:transition spd="slow" p14:dur="2000" advTm="58732"/>
    </mc:Choice>
    <mc:Fallback xmlns="">
      <p:transition spd="slow" advTm="5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C705CA-99D7-A6D5-E177-455524183E84}"/>
              </a:ext>
            </a:extLst>
          </p:cNvPr>
          <p:cNvPicPr>
            <a:picLocks noChangeAspect="1"/>
          </p:cNvPicPr>
          <p:nvPr/>
        </p:nvPicPr>
        <p:blipFill>
          <a:blip r:embed="rId4"/>
          <a:stretch>
            <a:fillRect/>
          </a:stretch>
        </p:blipFill>
        <p:spPr>
          <a:xfrm>
            <a:off x="20588" y="272730"/>
            <a:ext cx="12204363" cy="6585270"/>
          </a:xfrm>
          <a:prstGeom prst="rect">
            <a:avLst/>
          </a:prstGeom>
        </p:spPr>
      </p:pic>
      <p:graphicFrame>
        <p:nvGraphicFramePr>
          <p:cNvPr id="14" name="Content Placeholder 10" descr="Meetings between employee, employer, and Employment Consultant&#10;Use typical company schedule for performance review&#10;Maintain a twice monthly contact&#10;">
            <a:extLst>
              <a:ext uri="{FF2B5EF4-FFF2-40B4-BE49-F238E27FC236}">
                <a16:creationId xmlns:a16="http://schemas.microsoft.com/office/drawing/2014/main" id="{64FE54AD-7F58-62D2-ED02-C83BD5B3D218}"/>
              </a:ext>
            </a:extLst>
          </p:cNvPr>
          <p:cNvGraphicFramePr>
            <a:graphicFrameLocks noGrp="1"/>
          </p:cNvGraphicFramePr>
          <p:nvPr>
            <p:ph idx="1"/>
            <p:extLst>
              <p:ext uri="{D42A27DB-BD31-4B8C-83A1-F6EECF244321}">
                <p14:modId xmlns:p14="http://schemas.microsoft.com/office/powerpoint/2010/main" val="4019285947"/>
              </p:ext>
            </p:extLst>
          </p:nvPr>
        </p:nvGraphicFramePr>
        <p:xfrm>
          <a:off x="1089212" y="887506"/>
          <a:ext cx="9841385" cy="52882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le 9">
            <a:extLst>
              <a:ext uri="{FF2B5EF4-FFF2-40B4-BE49-F238E27FC236}">
                <a16:creationId xmlns:a16="http://schemas.microsoft.com/office/drawing/2014/main" id="{1C3B54B1-8F5B-B8C8-9584-321E4C13EDC6}"/>
              </a:ext>
            </a:extLst>
          </p:cNvPr>
          <p:cNvSpPr>
            <a:spLocks noGrp="1"/>
          </p:cNvSpPr>
          <p:nvPr>
            <p:ph type="title"/>
          </p:nvPr>
        </p:nvSpPr>
        <p:spPr>
          <a:xfrm>
            <a:off x="3276600" y="627925"/>
            <a:ext cx="5638800" cy="1426390"/>
          </a:xfrm>
        </p:spPr>
        <p:txBody>
          <a:bodyPr>
            <a:normAutofit/>
          </a:bodyPr>
          <a:lstStyle/>
          <a:p>
            <a:r>
              <a:rPr lang="en-US" sz="4400" b="1" dirty="0"/>
              <a:t>Supervisor Satisfaction</a:t>
            </a:r>
          </a:p>
        </p:txBody>
      </p:sp>
      <p:sp>
        <p:nvSpPr>
          <p:cNvPr id="12" name="Text Placeholder 11">
            <a:extLst>
              <a:ext uri="{FF2B5EF4-FFF2-40B4-BE49-F238E27FC236}">
                <a16:creationId xmlns:a16="http://schemas.microsoft.com/office/drawing/2014/main" id="{56C34D52-B519-E56D-6BF3-1D2226268C72}"/>
              </a:ext>
            </a:extLst>
          </p:cNvPr>
          <p:cNvSpPr>
            <a:spLocks noGrp="1"/>
          </p:cNvSpPr>
          <p:nvPr>
            <p:ph type="body" sz="half" idx="2"/>
          </p:nvPr>
        </p:nvSpPr>
        <p:spPr>
          <a:xfrm flipV="1">
            <a:off x="457200" y="6876470"/>
            <a:ext cx="1085273" cy="45719"/>
          </a:xfrm>
        </p:spPr>
        <p:txBody>
          <a:bodyPr>
            <a:normAutofit fontScale="25000" lnSpcReduction="20000"/>
          </a:bodyPr>
          <a:lstStyle/>
          <a:p>
            <a:endParaRPr lang="en-US" dirty="0"/>
          </a:p>
        </p:txBody>
      </p:sp>
      <p:pic>
        <p:nvPicPr>
          <p:cNvPr id="4" name="Audio 3" descr="Of course, we going to continue to do supervisor satisfaction surveys. So, this conversation will be between the employee, the employer, and the employment specialist if the employee agrees. And we want to know from the employees’ perspective how things are going. Now if the company has a typical performance review schedule, you want to stick to their schedule.  But you may still have coffee with them, or less structured kind of communication, to continue to stay aware of any kinds of issues that may come up that the supervisor wants to share about the employee’s work performance.  We are going to try to make this at least, twice monthly contact with the supervisor.  So, there’s a real relationship there and they know that is there is an issue that they will reach out to you and contact you to support the individual in their job. But again, I would not want to create a whole different supportive employment performance review process if the company already has a scheduled review process, use that process use the same review process and keep that documentation in the client file.        ">
            <a:hlinkClick r:id="" action="ppaction://media"/>
            <a:extLst>
              <a:ext uri="{FF2B5EF4-FFF2-40B4-BE49-F238E27FC236}">
                <a16:creationId xmlns:a16="http://schemas.microsoft.com/office/drawing/2014/main" id="{1DF7AFE7-21CF-B129-59FB-476C41D22E7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134600" y="4418860"/>
            <a:ext cx="2057400" cy="2057400"/>
          </a:xfrm>
          <a:prstGeom prst="ellipse">
            <a:avLst/>
          </a:prstGeom>
        </p:spPr>
      </p:pic>
    </p:spTree>
    <p:extLst>
      <p:ext uri="{BB962C8B-B14F-4D97-AF65-F5344CB8AC3E}">
        <p14:creationId xmlns:p14="http://schemas.microsoft.com/office/powerpoint/2010/main" val="2175444585"/>
      </p:ext>
    </p:extLst>
  </p:cSld>
  <p:clrMapOvr>
    <a:masterClrMapping/>
  </p:clrMapOvr>
  <mc:AlternateContent xmlns:mc="http://schemas.openxmlformats.org/markup-compatibility/2006" xmlns:p14="http://schemas.microsoft.com/office/powerpoint/2010/main">
    <mc:Choice Requires="p14">
      <p:transition spd="slow" p14:dur="2000" advTm="86220"/>
    </mc:Choice>
    <mc:Fallback xmlns="">
      <p:transition spd="slow" advTm="8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69479F040BA44F8B4D8D21AB89AA75" ma:contentTypeVersion="11" ma:contentTypeDescription="Create a new document." ma:contentTypeScope="" ma:versionID="6dc93595bb7abd24472b8e704f40150d">
  <xsd:schema xmlns:xsd="http://www.w3.org/2001/XMLSchema" xmlns:xs="http://www.w3.org/2001/XMLSchema" xmlns:p="http://schemas.microsoft.com/office/2006/metadata/properties" xmlns:ns2="d9f2191b-a5c6-40d6-ad12-cb294c9980ca" xmlns:ns3="f9a5fa01-db20-422f-a032-5e45350866dc" targetNamespace="http://schemas.microsoft.com/office/2006/metadata/properties" ma:root="true" ma:fieldsID="9cc321a39a0c0435d0bf8b963cbe1a5d" ns2:_="" ns3:_="">
    <xsd:import namespace="d9f2191b-a5c6-40d6-ad12-cb294c9980ca"/>
    <xsd:import namespace="f9a5fa01-db20-422f-a032-5e45350866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f2191b-a5c6-40d6-ad12-cb294c9980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a5fa01-db20-422f-a032-5e45350866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c18f54f-9a11-485e-8c1d-1f4d99a217ee}" ma:internalName="TaxCatchAll" ma:showField="CatchAllData" ma:web="f9a5fa01-db20-422f-a032-5e45350866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13C22F-E9A1-42C9-8F29-8D3BC23A72D1}">
  <ds:schemaRefs>
    <ds:schemaRef ds:uri="http://schemas.microsoft.com/sharepoint/v3/contenttype/forms"/>
  </ds:schemaRefs>
</ds:datastoreItem>
</file>

<file path=customXml/itemProps2.xml><?xml version="1.0" encoding="utf-8"?>
<ds:datastoreItem xmlns:ds="http://schemas.openxmlformats.org/officeDocument/2006/customXml" ds:itemID="{106AD595-739F-4D83-ADA5-131D59083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f2191b-a5c6-40d6-ad12-cb294c9980ca"/>
    <ds:schemaRef ds:uri="f9a5fa01-db20-422f-a032-5e4535086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692</TotalTime>
  <Words>425</Words>
  <Application>Microsoft Office PowerPoint</Application>
  <PresentationFormat>Widescreen</PresentationFormat>
  <Paragraphs>77</Paragraphs>
  <Slides>13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Times New Roman</vt:lpstr>
      <vt:lpstr>Wingdings</vt:lpstr>
      <vt:lpstr>Office Theme</vt:lpstr>
      <vt:lpstr>Long Term Supports</vt:lpstr>
      <vt:lpstr>Terminology</vt:lpstr>
      <vt:lpstr>Supported Employment Services</vt:lpstr>
      <vt:lpstr>Reasons for Long Term Supports</vt:lpstr>
      <vt:lpstr>Reasons for Long Term Supports</vt:lpstr>
      <vt:lpstr>Identifying Individual Need Areas </vt:lpstr>
      <vt:lpstr>Satisfaction Surveys</vt:lpstr>
      <vt:lpstr>Employee Satisfaction Surveys</vt:lpstr>
      <vt:lpstr>Supervisor Satisfaction</vt:lpstr>
      <vt:lpstr>Expansion of Job Duties</vt:lpstr>
      <vt:lpstr>Monitoring and Coordinating Supports</vt:lpstr>
      <vt:lpstr>Change of Management</vt:lpstr>
      <vt:lpstr>It’s an investment of time, talent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Avellone</dc:creator>
  <cp:lastModifiedBy>Saucedo, Karina</cp:lastModifiedBy>
  <cp:revision>51</cp:revision>
  <dcterms:created xsi:type="dcterms:W3CDTF">2023-03-04T02:08:57Z</dcterms:created>
  <dcterms:modified xsi:type="dcterms:W3CDTF">2023-10-24T16:31:24Z</dcterms:modified>
</cp:coreProperties>
</file>